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34"/>
  </p:notesMasterIdLst>
  <p:sldIdLst>
    <p:sldId id="259" r:id="rId2"/>
    <p:sldId id="256" r:id="rId3"/>
    <p:sldId id="257" r:id="rId4"/>
    <p:sldId id="260" r:id="rId5"/>
    <p:sldId id="262" r:id="rId6"/>
    <p:sldId id="263" r:id="rId7"/>
    <p:sldId id="264" r:id="rId8"/>
    <p:sldId id="265" r:id="rId9"/>
    <p:sldId id="266" r:id="rId10"/>
    <p:sldId id="267" r:id="rId11"/>
    <p:sldId id="268" r:id="rId12"/>
    <p:sldId id="269" r:id="rId13"/>
    <p:sldId id="271" r:id="rId14"/>
    <p:sldId id="275" r:id="rId15"/>
    <p:sldId id="272" r:id="rId16"/>
    <p:sldId id="273" r:id="rId17"/>
    <p:sldId id="258" r:id="rId18"/>
    <p:sldId id="276" r:id="rId19"/>
    <p:sldId id="274" r:id="rId20"/>
    <p:sldId id="270" r:id="rId21"/>
    <p:sldId id="277" r:id="rId22"/>
    <p:sldId id="280" r:id="rId23"/>
    <p:sldId id="278" r:id="rId24"/>
    <p:sldId id="279" r:id="rId25"/>
    <p:sldId id="282" r:id="rId26"/>
    <p:sldId id="261" r:id="rId27"/>
    <p:sldId id="281"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FCEC03-16E7-456B-91B0-49AD9B6AA8A1}" type="datetimeFigureOut">
              <a:rPr lang="en-US" smtClean="0"/>
              <a:t>8/24/2015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1D762B-4A33-4C38-8B75-33A4FF2F1F0B}" type="slidenum">
              <a:rPr lang="en-US" smtClean="0"/>
              <a:t>‹#›</a:t>
            </a:fld>
            <a:endParaRPr lang="en-US"/>
          </a:p>
        </p:txBody>
      </p:sp>
    </p:spTree>
    <p:extLst>
      <p:ext uri="{BB962C8B-B14F-4D97-AF65-F5344CB8AC3E}">
        <p14:creationId xmlns:p14="http://schemas.microsoft.com/office/powerpoint/2010/main" val="2252272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academic field of public choice explains why leaders in government often behave in a manner that maximizes their own interest which may not coincide with either government or social interests, thus yielding social </a:t>
            </a:r>
            <a:r>
              <a:rPr lang="en-US" baseline="0" dirty="0" err="1" smtClean="0"/>
              <a:t>ineffient</a:t>
            </a:r>
            <a:r>
              <a:rPr lang="en-US" baseline="0" dirty="0" smtClean="0"/>
              <a:t> outcomes.</a:t>
            </a:r>
            <a:endParaRPr lang="en-US" dirty="0"/>
          </a:p>
        </p:txBody>
      </p:sp>
      <p:sp>
        <p:nvSpPr>
          <p:cNvPr id="4" name="Slide Number Placeholder 3"/>
          <p:cNvSpPr>
            <a:spLocks noGrp="1"/>
          </p:cNvSpPr>
          <p:nvPr>
            <p:ph type="sldNum" sz="quarter" idx="10"/>
          </p:nvPr>
        </p:nvSpPr>
        <p:spPr/>
        <p:txBody>
          <a:bodyPr/>
          <a:lstStyle/>
          <a:p>
            <a:fld id="{A41D762B-4A33-4C38-8B75-33A4FF2F1F0B}" type="slidenum">
              <a:rPr lang="en-US" smtClean="0"/>
              <a:t>4</a:t>
            </a:fld>
            <a:endParaRPr lang="en-US"/>
          </a:p>
        </p:txBody>
      </p:sp>
    </p:spTree>
    <p:extLst>
      <p:ext uri="{BB962C8B-B14F-4D97-AF65-F5344CB8AC3E}">
        <p14:creationId xmlns:p14="http://schemas.microsoft.com/office/powerpoint/2010/main" val="57544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Public decisions about spending on homeland security should depend on social cost-benefit findings that include external costs.  Private infrastructure companies base their spending on security mainly on private costs and benefits that accrue to them in disaster.  The problem is that the risk or the probability of a disaster occurrence is unknowable and the estimate of costs is often inaccurate.  Thus, both public and private entities cannot determine the correct spending on security.  In such circumstances, it is understandable that decision-makers are reluctant to spend on security.  For an unknowable event, local governments are often hesitant to invest while the federal government is arguably likely to take more appropriate action </a:t>
            </a:r>
            <a:endParaRPr lang="en-US" dirty="0"/>
          </a:p>
        </p:txBody>
      </p:sp>
      <p:sp>
        <p:nvSpPr>
          <p:cNvPr id="4" name="Slide Number Placeholder 3"/>
          <p:cNvSpPr>
            <a:spLocks noGrp="1"/>
          </p:cNvSpPr>
          <p:nvPr>
            <p:ph type="sldNum" sz="quarter" idx="10"/>
          </p:nvPr>
        </p:nvSpPr>
        <p:spPr/>
        <p:txBody>
          <a:bodyPr/>
          <a:lstStyle/>
          <a:p>
            <a:fld id="{A41D762B-4A33-4C38-8B75-33A4FF2F1F0B}" type="slidenum">
              <a:rPr lang="en-US" smtClean="0"/>
              <a:t>9</a:t>
            </a:fld>
            <a:endParaRPr lang="en-US"/>
          </a:p>
        </p:txBody>
      </p:sp>
    </p:spTree>
    <p:extLst>
      <p:ext uri="{BB962C8B-B14F-4D97-AF65-F5344CB8AC3E}">
        <p14:creationId xmlns:p14="http://schemas.microsoft.com/office/powerpoint/2010/main" val="2672596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several reasons for favoring investment in high probability adverse event rather than in a lower probability similar such event when both investments yield the same reduction in the expected costs.  First, executive tenure is relatively short and therefore they tend to favor investment in high probability event even if the expected costs are less than that of the lower probability event.  The second reason is, again, the moral hazard phenomenon.  When a low probability-high cost disaster occurs the federal government will aid in the relief and recovery efforts.  Thus, it is personally more rewarding for the executive to invest in the high probability-lower cost event even if the spending on the former is cheaper for the same expected costs.  Indeed, an empirical study showed that expected government support resulted in lower private spending on security. A third reason for avoiding investment in low probability event is that the probability is low already and further reduction in that probability is not perceived as valuable.  A fourth reason is that public executives consider the social costs which also include negative externalities while private executives consider only the private costs.  Thus, for the same event private firms will underinvest relative to the socially desired amount.  It is important to note that the level of risk and therefore the expected costs are difficult to determine </a:t>
            </a:r>
            <a:endParaRPr lang="en-US" dirty="0"/>
          </a:p>
        </p:txBody>
      </p:sp>
      <p:sp>
        <p:nvSpPr>
          <p:cNvPr id="4" name="Slide Number Placeholder 3"/>
          <p:cNvSpPr>
            <a:spLocks noGrp="1"/>
          </p:cNvSpPr>
          <p:nvPr>
            <p:ph type="sldNum" sz="quarter" idx="10"/>
          </p:nvPr>
        </p:nvSpPr>
        <p:spPr/>
        <p:txBody>
          <a:bodyPr/>
          <a:lstStyle/>
          <a:p>
            <a:fld id="{A41D762B-4A33-4C38-8B75-33A4FF2F1F0B}" type="slidenum">
              <a:rPr lang="en-US" smtClean="0"/>
              <a:t>16</a:t>
            </a:fld>
            <a:endParaRPr lang="en-US"/>
          </a:p>
        </p:txBody>
      </p:sp>
    </p:spTree>
    <p:extLst>
      <p:ext uri="{BB962C8B-B14F-4D97-AF65-F5344CB8AC3E}">
        <p14:creationId xmlns:p14="http://schemas.microsoft.com/office/powerpoint/2010/main" val="1451902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Andards</a:t>
            </a:r>
            <a:r>
              <a:rPr lang="en-US" dirty="0" smtClean="0"/>
              <a:t> for </a:t>
            </a:r>
            <a:endParaRPr lang="en-US" dirty="0"/>
          </a:p>
        </p:txBody>
      </p:sp>
      <p:sp>
        <p:nvSpPr>
          <p:cNvPr id="4" name="Slide Number Placeholder 3"/>
          <p:cNvSpPr>
            <a:spLocks noGrp="1"/>
          </p:cNvSpPr>
          <p:nvPr>
            <p:ph type="sldNum" sz="quarter" idx="10"/>
          </p:nvPr>
        </p:nvSpPr>
        <p:spPr/>
        <p:txBody>
          <a:bodyPr/>
          <a:lstStyle/>
          <a:p>
            <a:fld id="{A41D762B-4A33-4C38-8B75-33A4FF2F1F0B}" type="slidenum">
              <a:rPr lang="en-US" smtClean="0"/>
              <a:t>19</a:t>
            </a:fld>
            <a:endParaRPr lang="en-US"/>
          </a:p>
        </p:txBody>
      </p:sp>
    </p:spTree>
    <p:extLst>
      <p:ext uri="{BB962C8B-B14F-4D97-AF65-F5344CB8AC3E}">
        <p14:creationId xmlns:p14="http://schemas.microsoft.com/office/powerpoint/2010/main" val="3723999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1D762B-4A33-4C38-8B75-33A4FF2F1F0B}" type="slidenum">
              <a:rPr lang="en-US" smtClean="0"/>
              <a:t>22</a:t>
            </a:fld>
            <a:endParaRPr lang="en-US"/>
          </a:p>
        </p:txBody>
      </p:sp>
    </p:spTree>
    <p:extLst>
      <p:ext uri="{BB962C8B-B14F-4D97-AF65-F5344CB8AC3E}">
        <p14:creationId xmlns:p14="http://schemas.microsoft.com/office/powerpoint/2010/main" val="6979694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כותרת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כותרת משנה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מציין מיקום של תאריך 2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5" name="מציין מיקום של כותרת תחתונה 18"/>
          <p:cNvSpPr>
            <a:spLocks noGrp="1"/>
          </p:cNvSpPr>
          <p:nvPr>
            <p:ph type="ftr" sz="quarter" idx="11"/>
          </p:nvPr>
        </p:nvSpPr>
        <p:spPr/>
        <p:txBody>
          <a:bodyPr/>
          <a:lstStyle>
            <a:lvl1pPr>
              <a:defRPr/>
            </a:lvl1pPr>
          </a:lstStyle>
          <a:p>
            <a:endParaRPr lang="en-US"/>
          </a:p>
        </p:txBody>
      </p:sp>
      <p:sp>
        <p:nvSpPr>
          <p:cNvPr id="6" name="מציין מיקום של מספר שקופית 26"/>
          <p:cNvSpPr>
            <a:spLocks noGrp="1"/>
          </p:cNvSpPr>
          <p:nvPr>
            <p:ph type="sldNum" sz="quarter" idx="12"/>
          </p:nvPr>
        </p:nvSpPr>
        <p:spPr/>
        <p:txBody>
          <a:bodyPr/>
          <a:lstStyle>
            <a:lvl1pPr>
              <a:defRPr smtClean="0">
                <a:solidFill>
                  <a:srgbClr val="D1EAEE"/>
                </a:solidFill>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188935366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smtClean="0"/>
              <a:t>Click to edit Master title style</a:t>
            </a:r>
            <a:endParaRPr lang="en-US"/>
          </a:p>
        </p:txBody>
      </p:sp>
      <p:sp>
        <p:nvSpPr>
          <p:cNvPr id="3" name="מציין מיקום של טקסט אנכי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מציין מיקום של תאריך 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5" name="מציין מיקום של כותרת תחתונה 21"/>
          <p:cNvSpPr>
            <a:spLocks noGrp="1"/>
          </p:cNvSpPr>
          <p:nvPr>
            <p:ph type="ftr" sz="quarter" idx="11"/>
          </p:nvPr>
        </p:nvSpPr>
        <p:spPr/>
        <p:txBody>
          <a:bodyPr/>
          <a:lstStyle>
            <a:lvl1pPr>
              <a:defRPr/>
            </a:lvl1pPr>
          </a:lstStyle>
          <a:p>
            <a:endParaRPr lang="en-US"/>
          </a:p>
        </p:txBody>
      </p:sp>
      <p:sp>
        <p:nvSpPr>
          <p:cNvPr id="6" name="מציין מיקום של מספר שקופית 17"/>
          <p:cNvSpPr>
            <a:spLocks noGrp="1"/>
          </p:cNvSpPr>
          <p:nvPr>
            <p:ph type="sldNum" sz="quarter" idx="12"/>
          </p:nvPr>
        </p:nvSpPr>
        <p:spPr/>
        <p:txBody>
          <a:bodyPr/>
          <a:lstStyle>
            <a:lvl1pPr>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339353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מציין מיקום של טקסט אנכי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מציין מיקום של תאריך 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5" name="מציין מיקום של כותרת תחתונה 21"/>
          <p:cNvSpPr>
            <a:spLocks noGrp="1"/>
          </p:cNvSpPr>
          <p:nvPr>
            <p:ph type="ftr" sz="quarter" idx="11"/>
          </p:nvPr>
        </p:nvSpPr>
        <p:spPr/>
        <p:txBody>
          <a:bodyPr/>
          <a:lstStyle>
            <a:lvl1pPr>
              <a:defRPr/>
            </a:lvl1pPr>
          </a:lstStyle>
          <a:p>
            <a:endParaRPr lang="en-US"/>
          </a:p>
        </p:txBody>
      </p:sp>
      <p:sp>
        <p:nvSpPr>
          <p:cNvPr id="6" name="מציין מיקום של מספר שקופית 17"/>
          <p:cNvSpPr>
            <a:spLocks noGrp="1"/>
          </p:cNvSpPr>
          <p:nvPr>
            <p:ph type="sldNum" sz="quarter" idx="12"/>
          </p:nvPr>
        </p:nvSpPr>
        <p:spPr/>
        <p:txBody>
          <a:bodyPr/>
          <a:lstStyle>
            <a:lvl1pPr>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413159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smtClean="0"/>
              <a:t>Click to edit Master title style</a:t>
            </a:r>
            <a:endParaRPr lang="en-US"/>
          </a:p>
        </p:txBody>
      </p:sp>
      <p:sp>
        <p:nvSpPr>
          <p:cNvPr id="3" name="מציין מיקום תוכן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מציין מיקום של תאריך 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5" name="מציין מיקום של כותרת תחתונה 21"/>
          <p:cNvSpPr>
            <a:spLocks noGrp="1"/>
          </p:cNvSpPr>
          <p:nvPr>
            <p:ph type="ftr" sz="quarter" idx="11"/>
          </p:nvPr>
        </p:nvSpPr>
        <p:spPr/>
        <p:txBody>
          <a:bodyPr/>
          <a:lstStyle>
            <a:lvl1pPr>
              <a:defRPr/>
            </a:lvl1pPr>
          </a:lstStyle>
          <a:p>
            <a:endParaRPr lang="en-US"/>
          </a:p>
        </p:txBody>
      </p:sp>
      <p:sp>
        <p:nvSpPr>
          <p:cNvPr id="6" name="מציין מיקום של מספר שקופית 17"/>
          <p:cNvSpPr>
            <a:spLocks noGrp="1"/>
          </p:cNvSpPr>
          <p:nvPr>
            <p:ph type="sldNum" sz="quarter" idx="12"/>
          </p:nvPr>
        </p:nvSpPr>
        <p:spPr/>
        <p:txBody>
          <a:bodyPr/>
          <a:lstStyle>
            <a:lvl1pPr>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186594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מציין מיקום טקסט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מציין מיקום של תאריך 3"/>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smtClean="0">
                <a:solidFill>
                  <a:srgbClr val="D1EAEE"/>
                </a:solidFill>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11636047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מציין מיקום תוכן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מציין מיקום תוכן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מציין מיקום של תאריך 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6" name="מציין מיקום של כותרת תחתונה 21"/>
          <p:cNvSpPr>
            <a:spLocks noGrp="1"/>
          </p:cNvSpPr>
          <p:nvPr>
            <p:ph type="ftr" sz="quarter" idx="11"/>
          </p:nvPr>
        </p:nvSpPr>
        <p:spPr/>
        <p:txBody>
          <a:bodyPr/>
          <a:lstStyle>
            <a:lvl1pPr>
              <a:defRPr/>
            </a:lvl1pPr>
          </a:lstStyle>
          <a:p>
            <a:endParaRPr lang="en-US"/>
          </a:p>
        </p:txBody>
      </p:sp>
      <p:sp>
        <p:nvSpPr>
          <p:cNvPr id="7" name="מציין מיקום של מספר שקופית 17"/>
          <p:cNvSpPr>
            <a:spLocks noGrp="1"/>
          </p:cNvSpPr>
          <p:nvPr>
            <p:ph type="sldNum" sz="quarter" idx="12"/>
          </p:nvPr>
        </p:nvSpPr>
        <p:spPr/>
        <p:txBody>
          <a:bodyPr/>
          <a:lstStyle>
            <a:lvl1pPr>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34592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מציין מיקום טקס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מציין מיקום טקסט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מציין מיקום תוכן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מציין מיקום תוכן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מציין מיקום של תאריך 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8" name="מציין מיקום של כותרת תחתונה 21"/>
          <p:cNvSpPr>
            <a:spLocks noGrp="1"/>
          </p:cNvSpPr>
          <p:nvPr>
            <p:ph type="ftr" sz="quarter" idx="11"/>
          </p:nvPr>
        </p:nvSpPr>
        <p:spPr/>
        <p:txBody>
          <a:bodyPr/>
          <a:lstStyle>
            <a:lvl1pPr>
              <a:defRPr/>
            </a:lvl1pPr>
          </a:lstStyle>
          <a:p>
            <a:endParaRPr lang="en-US"/>
          </a:p>
        </p:txBody>
      </p:sp>
      <p:sp>
        <p:nvSpPr>
          <p:cNvPr id="9" name="מציין מיקום של מספר שקופית 17"/>
          <p:cNvSpPr>
            <a:spLocks noGrp="1"/>
          </p:cNvSpPr>
          <p:nvPr>
            <p:ph type="sldNum" sz="quarter" idx="12"/>
          </p:nvPr>
        </p:nvSpPr>
        <p:spPr/>
        <p:txBody>
          <a:bodyPr/>
          <a:lstStyle>
            <a:lvl1pPr>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134504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מציין מיקום של תאריך 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4" name="מציין מיקום של כותרת תחתונה 21"/>
          <p:cNvSpPr>
            <a:spLocks noGrp="1"/>
          </p:cNvSpPr>
          <p:nvPr>
            <p:ph type="ftr" sz="quarter" idx="11"/>
          </p:nvPr>
        </p:nvSpPr>
        <p:spPr/>
        <p:txBody>
          <a:bodyPr/>
          <a:lstStyle>
            <a:lvl1pPr>
              <a:defRPr/>
            </a:lvl1pPr>
          </a:lstStyle>
          <a:p>
            <a:endParaRPr lang="en-US"/>
          </a:p>
        </p:txBody>
      </p:sp>
      <p:sp>
        <p:nvSpPr>
          <p:cNvPr id="5" name="מציין מיקום של מספר שקופית 17"/>
          <p:cNvSpPr>
            <a:spLocks noGrp="1"/>
          </p:cNvSpPr>
          <p:nvPr>
            <p:ph type="sldNum" sz="quarter" idx="12"/>
          </p:nvPr>
        </p:nvSpPr>
        <p:spPr/>
        <p:txBody>
          <a:bodyPr/>
          <a:lstStyle>
            <a:lvl1pPr>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278550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3" name="מציין מיקום של כותרת תחתונה 21"/>
          <p:cNvSpPr>
            <a:spLocks noGrp="1"/>
          </p:cNvSpPr>
          <p:nvPr>
            <p:ph type="ftr" sz="quarter" idx="11"/>
          </p:nvPr>
        </p:nvSpPr>
        <p:spPr/>
        <p:txBody>
          <a:bodyPr/>
          <a:lstStyle>
            <a:lvl1pPr>
              <a:defRPr/>
            </a:lvl1pPr>
          </a:lstStyle>
          <a:p>
            <a:endParaRPr lang="en-US"/>
          </a:p>
        </p:txBody>
      </p:sp>
      <p:sp>
        <p:nvSpPr>
          <p:cNvPr id="4" name="מציין מיקום של מספר שקופית 17"/>
          <p:cNvSpPr>
            <a:spLocks noGrp="1"/>
          </p:cNvSpPr>
          <p:nvPr>
            <p:ph type="sldNum" sz="quarter" idx="12"/>
          </p:nvPr>
        </p:nvSpPr>
        <p:spPr/>
        <p:txBody>
          <a:bodyPr/>
          <a:lstStyle>
            <a:lvl1pPr>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358167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מציין מיקום טקס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מציין מיקום תוכן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מציין מיקום של תאריך 9"/>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6" name="מציין מיקום של כותרת תחתונה 21"/>
          <p:cNvSpPr>
            <a:spLocks noGrp="1"/>
          </p:cNvSpPr>
          <p:nvPr>
            <p:ph type="ftr" sz="quarter" idx="11"/>
          </p:nvPr>
        </p:nvSpPr>
        <p:spPr/>
        <p:txBody>
          <a:bodyPr/>
          <a:lstStyle>
            <a:lvl1pPr>
              <a:defRPr/>
            </a:lvl1pPr>
          </a:lstStyle>
          <a:p>
            <a:endParaRPr lang="en-US"/>
          </a:p>
        </p:txBody>
      </p:sp>
      <p:sp>
        <p:nvSpPr>
          <p:cNvPr id="7" name="מציין מיקום של מספר שקופית 17"/>
          <p:cNvSpPr>
            <a:spLocks noGrp="1"/>
          </p:cNvSpPr>
          <p:nvPr>
            <p:ph type="sldNum" sz="quarter" idx="12"/>
          </p:nvPr>
        </p:nvSpPr>
        <p:spPr/>
        <p:txBody>
          <a:bodyPr/>
          <a:lstStyle>
            <a:lvl1pPr>
              <a:defRPr/>
            </a:lvl1pPr>
          </a:lstStyle>
          <a:p>
            <a:fld id="{E379C0F2-6FAF-45E3-9FB4-43F2309ACBFA}" type="slidenum">
              <a:rPr lang="en-US" smtClean="0"/>
              <a:t>‹#›</a:t>
            </a:fld>
            <a:endParaRPr lang="en-US"/>
          </a:p>
        </p:txBody>
      </p:sp>
    </p:spTree>
    <p:extLst>
      <p:ext uri="{BB962C8B-B14F-4D97-AF65-F5344CB8AC3E}">
        <p14:creationId xmlns:p14="http://schemas.microsoft.com/office/powerpoint/2010/main" val="249802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מלבן עם פינה יחידה חתוכה ומעוגלת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משולש ישר-זווית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צורה חופשית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צורה חופשית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כותרת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מציין מיקום טקסט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מציין מיקום של תמונה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מציין מיקום של תאריך 4"/>
          <p:cNvSpPr>
            <a:spLocks noGrp="1"/>
          </p:cNvSpPr>
          <p:nvPr>
            <p:ph type="dt" sz="half" idx="10"/>
          </p:nvPr>
        </p:nvSpPr>
        <p:spPr/>
        <p:txBody>
          <a:bodyPr/>
          <a:lstStyle>
            <a:lvl1pPr>
              <a:defRPr/>
            </a:lvl1pPr>
          </a:lstStyle>
          <a:p>
            <a:fld id="{72C7E15D-143E-4FC9-8C7E-6CC3E5662EC9}" type="datetimeFigureOut">
              <a:rPr lang="en-US" smtClean="0"/>
              <a:t>8/24/2015</a:t>
            </a:fld>
            <a:endParaRPr lang="en-US"/>
          </a:p>
        </p:txBody>
      </p:sp>
      <p:sp>
        <p:nvSpPr>
          <p:cNvPr id="10" name="מציין מיקום של כותרת תחתונה 5"/>
          <p:cNvSpPr>
            <a:spLocks noGrp="1"/>
          </p:cNvSpPr>
          <p:nvPr>
            <p:ph type="ftr" sz="quarter" idx="11"/>
          </p:nvPr>
        </p:nvSpPr>
        <p:spPr/>
        <p:txBody>
          <a:bodyPr/>
          <a:lstStyle>
            <a:lvl1pPr>
              <a:defRPr/>
            </a:lvl1pPr>
          </a:lstStyle>
          <a:p>
            <a:endParaRPr lang="en-US"/>
          </a:p>
        </p:txBody>
      </p:sp>
      <p:sp>
        <p:nvSpPr>
          <p:cNvPr id="11" name="מציין מיקום של מספר שקופית 6"/>
          <p:cNvSpPr>
            <a:spLocks noGrp="1"/>
          </p:cNvSpPr>
          <p:nvPr>
            <p:ph type="sldNum" sz="quarter" idx="12"/>
          </p:nvPr>
        </p:nvSpPr>
        <p:spPr>
          <a:xfrm>
            <a:off x="8077200" y="6356350"/>
            <a:ext cx="609600" cy="365125"/>
          </a:xfrm>
        </p:spPr>
        <p:txBody>
          <a:bodyPr/>
          <a:lstStyle>
            <a:lvl1pPr>
              <a:defRPr smtClean="0"/>
            </a:lvl1pPr>
          </a:lstStyle>
          <a:p>
            <a:fld id="{E379C0F2-6FAF-45E3-9FB4-43F2309ACBFA}" type="slidenum">
              <a:rPr lang="en-US" smtClean="0"/>
              <a:t>‹#›</a:t>
            </a:fld>
            <a:endParaRPr lang="en-US"/>
          </a:p>
        </p:txBody>
      </p:sp>
    </p:spTree>
    <p:extLst>
      <p:ext uri="{BB962C8B-B14F-4D97-AF65-F5344CB8AC3E}">
        <p14:creationId xmlns:p14="http://schemas.microsoft.com/office/powerpoint/2010/main" val="10954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צורה חופשית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צורה חופשית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מציין מיקום של כותרת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he-IL" altLang="en-US" smtClean="0"/>
              <a:t>לחץ כדי לערוך סגנון כותרת של תבנית בסיס</a:t>
            </a:r>
          </a:p>
        </p:txBody>
      </p:sp>
      <p:sp>
        <p:nvSpPr>
          <p:cNvPr id="1029" name="מציין מיקום טקסט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en-US" smtClean="0"/>
              <a:t>לחץ כדי לערוך סגנונות טקסט של תבנית בסיס</a:t>
            </a:r>
          </a:p>
          <a:p>
            <a:pPr lvl="1"/>
            <a:r>
              <a:rPr lang="he-IL" altLang="en-US" smtClean="0"/>
              <a:t>רמה שנייה</a:t>
            </a:r>
          </a:p>
          <a:p>
            <a:pPr lvl="2"/>
            <a:r>
              <a:rPr lang="he-IL" altLang="en-US" smtClean="0"/>
              <a:t>רמה שלישית</a:t>
            </a:r>
          </a:p>
          <a:p>
            <a:pPr lvl="3"/>
            <a:r>
              <a:rPr lang="he-IL" altLang="en-US" smtClean="0"/>
              <a:t>רמה רביעית</a:t>
            </a:r>
          </a:p>
          <a:p>
            <a:pPr lvl="4"/>
            <a:r>
              <a:rPr lang="he-IL" altLang="en-US" smtClean="0"/>
              <a:t>רמה חמישית</a:t>
            </a:r>
          </a:p>
        </p:txBody>
      </p:sp>
      <p:sp>
        <p:nvSpPr>
          <p:cNvPr id="10" name="מציין מיקום של תאריך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2C7E15D-143E-4FC9-8C7E-6CC3E5662EC9}" type="datetimeFigureOut">
              <a:rPr lang="en-US" smtClean="0"/>
              <a:t>8/24/2015</a:t>
            </a:fld>
            <a:endParaRPr lang="en-US"/>
          </a:p>
        </p:txBody>
      </p:sp>
      <p:sp>
        <p:nvSpPr>
          <p:cNvPr id="22" name="מציין מיקום של כותרת תחתונה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מציין מיקום של מספר שקופית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fld id="{E379C0F2-6FAF-45E3-9FB4-43F2309ACBFA}" type="slidenum">
              <a:rPr lang="en-US" smtClean="0"/>
              <a:t>‹#›</a:t>
            </a:fld>
            <a:endParaRPr lang="en-US"/>
          </a:p>
        </p:txBody>
      </p:sp>
      <p:grpSp>
        <p:nvGrpSpPr>
          <p:cNvPr id="1033" name="קבוצה 1"/>
          <p:cNvGrpSpPr>
            <a:grpSpLocks/>
          </p:cNvGrpSpPr>
          <p:nvPr/>
        </p:nvGrpSpPr>
        <p:grpSpPr bwMode="auto">
          <a:xfrm>
            <a:off x="-19050" y="203200"/>
            <a:ext cx="9180513" cy="647700"/>
            <a:chOff x="-19045" y="216550"/>
            <a:chExt cx="9180548" cy="649224"/>
          </a:xfrm>
        </p:grpSpPr>
        <p:sp>
          <p:nvSpPr>
            <p:cNvPr id="12" name="צורה חופשית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p>
          </p:txBody>
        </p:sp>
        <p:sp>
          <p:nvSpPr>
            <p:cNvPr id="13" name="צורה חופשית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p>
          </p:txBody>
        </p:sp>
      </p:grpSp>
    </p:spTree>
    <p:extLst>
      <p:ext uri="{BB962C8B-B14F-4D97-AF65-F5344CB8AC3E}">
        <p14:creationId xmlns:p14="http://schemas.microsoft.com/office/powerpoint/2010/main" val="176205260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rtl="1" eaLnBrk="1" fontAlgn="base" hangingPunct="1">
        <a:spcBef>
          <a:spcPct val="0"/>
        </a:spcBef>
        <a:spcAft>
          <a:spcPct val="0"/>
        </a:spcAft>
        <a:defRPr sz="5000" kern="1200">
          <a:solidFill>
            <a:schemeClr val="tx2"/>
          </a:solidFill>
          <a:latin typeface="+mj-lt"/>
          <a:ea typeface="+mj-ea"/>
          <a:cs typeface="Arial" pitchFamily="34" charset="0"/>
        </a:defRPr>
      </a:lvl1pPr>
      <a:lvl2pPr algn="l" rtl="1" eaLnBrk="1" fontAlgn="base" hangingPunct="1">
        <a:spcBef>
          <a:spcPct val="0"/>
        </a:spcBef>
        <a:spcAft>
          <a:spcPct val="0"/>
        </a:spcAft>
        <a:defRPr sz="5000">
          <a:solidFill>
            <a:schemeClr val="tx2"/>
          </a:solidFill>
          <a:latin typeface="Calibri" pitchFamily="34" charset="0"/>
          <a:cs typeface="Arial" pitchFamily="34" charset="0"/>
        </a:defRPr>
      </a:lvl2pPr>
      <a:lvl3pPr algn="l" rtl="1" eaLnBrk="1" fontAlgn="base" hangingPunct="1">
        <a:spcBef>
          <a:spcPct val="0"/>
        </a:spcBef>
        <a:spcAft>
          <a:spcPct val="0"/>
        </a:spcAft>
        <a:defRPr sz="5000">
          <a:solidFill>
            <a:schemeClr val="tx2"/>
          </a:solidFill>
          <a:latin typeface="Calibri" pitchFamily="34" charset="0"/>
          <a:cs typeface="Arial" pitchFamily="34" charset="0"/>
        </a:defRPr>
      </a:lvl3pPr>
      <a:lvl4pPr algn="l" rtl="1" eaLnBrk="1" fontAlgn="base" hangingPunct="1">
        <a:spcBef>
          <a:spcPct val="0"/>
        </a:spcBef>
        <a:spcAft>
          <a:spcPct val="0"/>
        </a:spcAft>
        <a:defRPr sz="5000">
          <a:solidFill>
            <a:schemeClr val="tx2"/>
          </a:solidFill>
          <a:latin typeface="Calibri" pitchFamily="34" charset="0"/>
          <a:cs typeface="Arial" pitchFamily="34" charset="0"/>
        </a:defRPr>
      </a:lvl4pPr>
      <a:lvl5pPr algn="l" rtl="1" eaLnBrk="1" fontAlgn="base" hangingPunct="1">
        <a:spcBef>
          <a:spcPct val="0"/>
        </a:spcBef>
        <a:spcAft>
          <a:spcPct val="0"/>
        </a:spcAft>
        <a:defRPr sz="5000">
          <a:solidFill>
            <a:schemeClr val="tx2"/>
          </a:solidFill>
          <a:latin typeface="Calibri" pitchFamily="34" charset="0"/>
          <a:cs typeface="Arial" pitchFamily="34" charset="0"/>
        </a:defRPr>
      </a:lvl5pPr>
      <a:lvl6pPr marL="457200" algn="l" rtl="1" eaLnBrk="1" fontAlgn="base" hangingPunct="1">
        <a:spcBef>
          <a:spcPct val="0"/>
        </a:spcBef>
        <a:spcAft>
          <a:spcPct val="0"/>
        </a:spcAft>
        <a:defRPr sz="5000">
          <a:solidFill>
            <a:schemeClr val="tx2"/>
          </a:solidFill>
          <a:latin typeface="Calibri" pitchFamily="34" charset="0"/>
          <a:cs typeface="Arial" pitchFamily="34" charset="0"/>
        </a:defRPr>
      </a:lvl6pPr>
      <a:lvl7pPr marL="914400" algn="l" rtl="1" eaLnBrk="1" fontAlgn="base" hangingPunct="1">
        <a:spcBef>
          <a:spcPct val="0"/>
        </a:spcBef>
        <a:spcAft>
          <a:spcPct val="0"/>
        </a:spcAft>
        <a:defRPr sz="5000">
          <a:solidFill>
            <a:schemeClr val="tx2"/>
          </a:solidFill>
          <a:latin typeface="Calibri" pitchFamily="34" charset="0"/>
          <a:cs typeface="Arial" pitchFamily="34" charset="0"/>
        </a:defRPr>
      </a:lvl7pPr>
      <a:lvl8pPr marL="1371600" algn="l" rtl="1" eaLnBrk="1" fontAlgn="base" hangingPunct="1">
        <a:spcBef>
          <a:spcPct val="0"/>
        </a:spcBef>
        <a:spcAft>
          <a:spcPct val="0"/>
        </a:spcAft>
        <a:defRPr sz="5000">
          <a:solidFill>
            <a:schemeClr val="tx2"/>
          </a:solidFill>
          <a:latin typeface="Calibri" pitchFamily="34" charset="0"/>
          <a:cs typeface="Arial" pitchFamily="34" charset="0"/>
        </a:defRPr>
      </a:lvl8pPr>
      <a:lvl9pPr marL="1828800" algn="l" rtl="1" eaLnBrk="1" fontAlgn="base" hangingPunct="1">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Arial" pitchFamily="34" charset="0"/>
        </a:defRPr>
      </a:lvl1pPr>
      <a:lvl2pPr marL="639763" indent="-246063" algn="r" rtl="1"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Arial" pitchFamily="34" charset="0"/>
        </a:defRPr>
      </a:lvl2pPr>
      <a:lvl3pPr marL="914400" indent="-246063" algn="r" rtl="1"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Arial" pitchFamily="34" charset="0"/>
        </a:defRPr>
      </a:lvl3pPr>
      <a:lvl4pPr marL="1187450" indent="-209550" algn="r" rtl="1"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Arial" pitchFamily="34" charset="0"/>
        </a:defRPr>
      </a:lvl4pPr>
      <a:lvl5pPr marL="1462088" indent="-209550" algn="r" rtl="1"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Arial" pitchFamily="34" charset="0"/>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rginmedia.com/images/tidal-wave3-431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10993501" cy="7652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502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4568952"/>
          </a:xfrm>
          <a:noFill/>
        </p:spPr>
        <p:txBody>
          <a:bodyPr>
            <a:noAutofit/>
          </a:bodyPr>
          <a:lstStyle/>
          <a:p>
            <a:pPr marL="0" indent="0" algn="just" rtl="0">
              <a:buNone/>
            </a:pPr>
            <a:r>
              <a:rPr lang="en-US" sz="3200" b="1" dirty="0" smtClean="0"/>
              <a:t>6. Moral Hazard</a:t>
            </a:r>
          </a:p>
          <a:p>
            <a:pPr marL="0" indent="0" algn="just" rtl="0">
              <a:lnSpc>
                <a:spcPts val="2200"/>
              </a:lnSpc>
              <a:spcAft>
                <a:spcPts val="600"/>
              </a:spcAft>
              <a:buNone/>
            </a:pPr>
            <a:r>
              <a:rPr lang="en-US" sz="1600" dirty="0"/>
              <a:t>When private infrastructure managers expect the federal and state governments to compensate them for damages resulting from a disaster, they undertake fewer or less precautions than is socially appropriate</a:t>
            </a:r>
            <a:r>
              <a:rPr lang="en-US" sz="1600" dirty="0" smtClean="0"/>
              <a:t>. </a:t>
            </a:r>
            <a:r>
              <a:rPr lang="en-US" sz="1600" dirty="0"/>
              <a:t>The same is true for localities that underspend on security expecting state and federal governments to defray damages if a disaster </a:t>
            </a:r>
            <a:r>
              <a:rPr lang="en-US" sz="1600" dirty="0" smtClean="0"/>
              <a:t>occurs. Prescott </a:t>
            </a:r>
            <a:r>
              <a:rPr lang="en-US" sz="1600" dirty="0"/>
              <a:t>and </a:t>
            </a:r>
            <a:r>
              <a:rPr lang="en-US" sz="1600" dirty="0" err="1"/>
              <a:t>Kydland</a:t>
            </a:r>
            <a:r>
              <a:rPr lang="en-US" sz="1600" dirty="0"/>
              <a:t> (1977) suggest that rational actors take into account future government actions in calculating their long term present value. For example, government could announce that it does not support protection against floods in a specific floodplain. </a:t>
            </a:r>
            <a:r>
              <a:rPr lang="en-US" sz="1600" dirty="0" smtClean="0"/>
              <a:t>However</a:t>
            </a:r>
            <a:r>
              <a:rPr lang="en-US" sz="1600" dirty="0"/>
              <a:t>, private contractors will build in the area knowing that once buildings are erected, government will protect them in spite of past announcements. Thus, current decisions become suboptimal because government will respond to de-facto future situations. </a:t>
            </a:r>
          </a:p>
        </p:txBody>
      </p:sp>
      <p:sp>
        <p:nvSpPr>
          <p:cNvPr id="6"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79313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6249"/>
            <a:ext cx="7315200" cy="4111751"/>
          </a:xfrm>
          <a:noFill/>
        </p:spPr>
        <p:txBody>
          <a:bodyPr>
            <a:noAutofit/>
          </a:bodyPr>
          <a:lstStyle/>
          <a:p>
            <a:pPr marL="0" indent="0" algn="l" rtl="0">
              <a:buNone/>
            </a:pPr>
            <a:r>
              <a:rPr lang="en-US" sz="3200" b="1" dirty="0" smtClean="0"/>
              <a:t>7. </a:t>
            </a:r>
            <a:r>
              <a:rPr lang="en-US" sz="3200" b="1" dirty="0"/>
              <a:t>Information and </a:t>
            </a:r>
            <a:r>
              <a:rPr lang="en-US" sz="3200" b="1" dirty="0" smtClean="0"/>
              <a:t>Preference </a:t>
            </a:r>
            <a:r>
              <a:rPr lang="en-US" sz="3200" b="1" dirty="0"/>
              <a:t>R</a:t>
            </a:r>
            <a:r>
              <a:rPr lang="en-US" sz="3200" b="1" dirty="0" smtClean="0"/>
              <a:t>evelation</a:t>
            </a:r>
            <a:r>
              <a:rPr lang="en-US" sz="3200" dirty="0" smtClean="0"/>
              <a:t>  </a:t>
            </a:r>
          </a:p>
          <a:p>
            <a:pPr marL="0" indent="0" algn="just" rtl="0">
              <a:lnSpc>
                <a:spcPct val="150000"/>
              </a:lnSpc>
              <a:buNone/>
            </a:pPr>
            <a:r>
              <a:rPr lang="en-US" sz="1600" dirty="0" smtClean="0"/>
              <a:t>Since </a:t>
            </a:r>
            <a:r>
              <a:rPr lang="en-US" sz="1600" dirty="0"/>
              <a:t>victims receive from government free assistance and monetary payments for losses, they have incentive to inflate the amount </a:t>
            </a:r>
            <a:r>
              <a:rPr lang="en-US" sz="1600" dirty="0" smtClean="0"/>
              <a:t>requested. </a:t>
            </a:r>
            <a:r>
              <a:rPr lang="en-US" sz="1600" dirty="0"/>
              <a:t>In practice, since the claims are managed by insurance companies and in many cases </a:t>
            </a:r>
            <a:r>
              <a:rPr lang="en-US" sz="1600" dirty="0" smtClean="0"/>
              <a:t>are assigned to </a:t>
            </a:r>
            <a:r>
              <a:rPr lang="en-US" sz="1600" dirty="0"/>
              <a:t>independent adjusters </a:t>
            </a:r>
            <a:r>
              <a:rPr lang="en-US" sz="1600" dirty="0" smtClean="0"/>
              <a:t>who are often paid </a:t>
            </a:r>
            <a:r>
              <a:rPr lang="en-US" sz="1600" dirty="0"/>
              <a:t>a percentage of the claims, the approved amounts are likely to be inflated.    </a:t>
            </a:r>
            <a:endParaRPr lang="en-US" sz="1600" b="1" dirty="0"/>
          </a:p>
        </p:txBody>
      </p:sp>
      <p:sp>
        <p:nvSpPr>
          <p:cNvPr id="5"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3406538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4340352"/>
          </a:xfrm>
          <a:noFill/>
        </p:spPr>
        <p:txBody>
          <a:bodyPr>
            <a:noAutofit/>
          </a:bodyPr>
          <a:lstStyle/>
          <a:p>
            <a:pPr marL="0" indent="0" algn="just" rtl="0">
              <a:buNone/>
            </a:pPr>
            <a:r>
              <a:rPr lang="en-US" sz="3200" b="1" dirty="0" smtClean="0"/>
              <a:t>8. </a:t>
            </a:r>
            <a:r>
              <a:rPr lang="en-US" sz="3200" b="1" dirty="0"/>
              <a:t>Government </a:t>
            </a:r>
            <a:r>
              <a:rPr lang="en-US" sz="3200" b="1" dirty="0" smtClean="0"/>
              <a:t>Bureaucracy</a:t>
            </a:r>
          </a:p>
          <a:p>
            <a:pPr marL="0" indent="0" algn="just" rtl="0">
              <a:lnSpc>
                <a:spcPts val="2000"/>
              </a:lnSpc>
              <a:buNone/>
            </a:pPr>
            <a:r>
              <a:rPr lang="en-US" sz="1400" dirty="0"/>
              <a:t>The large size and multiple bureaucratic levels of government, and perceived zero marginal cost of their workers makes the approval process for funding and supply cumbersome and time consuming for both response and recovery efforts. </a:t>
            </a:r>
            <a:r>
              <a:rPr lang="en-US" sz="1400" dirty="0" smtClean="0"/>
              <a:t>This </a:t>
            </a:r>
            <a:r>
              <a:rPr lang="en-US" sz="1400" dirty="0"/>
              <a:t>complex process for approval of activities that traverses through several individuals makes obstruction easy and is referred to </a:t>
            </a:r>
            <a:r>
              <a:rPr lang="en-US" sz="1400" dirty="0" smtClean="0"/>
              <a:t>as </a:t>
            </a:r>
            <a:r>
              <a:rPr lang="en-US" sz="1400" dirty="0"/>
              <a:t>“the Tragedy of the Anti-Common</a:t>
            </a:r>
            <a:r>
              <a:rPr lang="en-US" sz="1400" dirty="0" smtClean="0"/>
              <a:t>.” </a:t>
            </a:r>
            <a:r>
              <a:rPr lang="en-US" sz="1400" dirty="0"/>
              <a:t>In large bureaucratic corporations, this phenomenon of difficult approval for action has been called the problem of the “abominable </a:t>
            </a:r>
            <a:r>
              <a:rPr lang="en-US" sz="1400" dirty="0" smtClean="0"/>
              <a:t>no-man.” </a:t>
            </a:r>
            <a:r>
              <a:rPr lang="en-US" sz="1400" dirty="0"/>
              <a:t>This phenomenon is common for most large organizations that enjoy monopolistic power. In large business and government entities, executives experience lack in managerial control due to information lost in a multilevel managerial hierarchy</a:t>
            </a:r>
            <a:r>
              <a:rPr lang="en-US" sz="1400" dirty="0" smtClean="0"/>
              <a:t>. </a:t>
            </a:r>
            <a:r>
              <a:rPr lang="en-US" sz="1400" dirty="0"/>
              <a:t>As such, these entities experience diseconomies of scale in comparison to smaller entities with flatter hierarchy where information is easier transmitted, and thus their executives maintain greater grasp of the operation</a:t>
            </a:r>
            <a:r>
              <a:rPr lang="en-US" sz="1400" dirty="0" smtClean="0"/>
              <a:t>. </a:t>
            </a:r>
            <a:r>
              <a:rPr lang="en-US" sz="1400" dirty="0"/>
              <a:t>(</a:t>
            </a:r>
            <a:r>
              <a:rPr lang="en-US" sz="1400" dirty="0" err="1"/>
              <a:t>Canback</a:t>
            </a:r>
            <a:r>
              <a:rPr lang="en-US" sz="1400" dirty="0"/>
              <a:t>, 2006</a:t>
            </a:r>
            <a:r>
              <a:rPr lang="en-US" sz="1400" dirty="0" smtClean="0"/>
              <a:t>.) </a:t>
            </a:r>
            <a:r>
              <a:rPr lang="en-US" sz="1400" dirty="0"/>
              <a:t>Bureaucracy in multilevel large entities often contributes to rigidity in behavior and performance. </a:t>
            </a:r>
          </a:p>
        </p:txBody>
      </p:sp>
      <p:sp>
        <p:nvSpPr>
          <p:cNvPr id="5"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3383286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3654552"/>
          </a:xfrm>
          <a:noFill/>
        </p:spPr>
        <p:txBody>
          <a:bodyPr/>
          <a:lstStyle/>
          <a:p>
            <a:pPr marL="0" indent="0" algn="just" rtl="0">
              <a:buNone/>
            </a:pPr>
            <a:r>
              <a:rPr lang="en-US" sz="3200" b="1" dirty="0" smtClean="0"/>
              <a:t>9. </a:t>
            </a:r>
            <a:r>
              <a:rPr lang="en-US" sz="3200" b="1" dirty="0"/>
              <a:t>Overlapping </a:t>
            </a:r>
            <a:r>
              <a:rPr lang="en-US" sz="3200" b="1" dirty="0" smtClean="0"/>
              <a:t>Jurisdictions</a:t>
            </a:r>
          </a:p>
          <a:p>
            <a:pPr marL="0" indent="0" algn="just" rtl="0">
              <a:lnSpc>
                <a:spcPct val="150000"/>
              </a:lnSpc>
              <a:buNone/>
            </a:pPr>
            <a:r>
              <a:rPr lang="en-US" sz="1600" dirty="0"/>
              <a:t>Local, state, and special districts often overlap in their responsibilities over the same critical infrastructure (CI). </a:t>
            </a:r>
            <a:r>
              <a:rPr lang="en-US" sz="1600" dirty="0" smtClean="0"/>
              <a:t>The </a:t>
            </a:r>
            <a:r>
              <a:rPr lang="en-US" sz="1600" dirty="0"/>
              <a:t>fragmentation and overlapping jurisdictions to secure and maintain CI like levees in New Orleans enabled each agency to avoid its </a:t>
            </a:r>
            <a:r>
              <a:rPr lang="en-US" sz="1600" dirty="0" smtClean="0"/>
              <a:t>responsibility. </a:t>
            </a:r>
            <a:endParaRPr lang="en-US" sz="1600" dirty="0"/>
          </a:p>
        </p:txBody>
      </p:sp>
      <p:sp>
        <p:nvSpPr>
          <p:cNvPr id="5"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4209055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3276600"/>
          </a:xfrm>
          <a:noFill/>
        </p:spPr>
        <p:txBody>
          <a:bodyPr>
            <a:noAutofit/>
          </a:bodyPr>
          <a:lstStyle/>
          <a:p>
            <a:pPr marL="0" indent="0" algn="just" rtl="0">
              <a:buNone/>
            </a:pPr>
            <a:r>
              <a:rPr lang="en-US" sz="3200" b="1" dirty="0" smtClean="0"/>
              <a:t>10. </a:t>
            </a:r>
            <a:r>
              <a:rPr lang="en-US" sz="3200" b="1" dirty="0"/>
              <a:t>Peak load </a:t>
            </a:r>
            <a:r>
              <a:rPr lang="en-US" sz="3200" b="1" dirty="0" smtClean="0"/>
              <a:t>problem  </a:t>
            </a:r>
          </a:p>
          <a:p>
            <a:pPr marL="0" indent="0" algn="just" rtl="0">
              <a:lnSpc>
                <a:spcPct val="150000"/>
              </a:lnSpc>
              <a:buNone/>
            </a:pPr>
            <a:r>
              <a:rPr lang="en-US" sz="1600" dirty="0" smtClean="0"/>
              <a:t>Police</a:t>
            </a:r>
            <a:r>
              <a:rPr lang="en-US" sz="1600" dirty="0"/>
              <a:t>, fire and medical services are designed in size and content for their normal and not for unforeseen disaster time demand</a:t>
            </a:r>
            <a:r>
              <a:rPr lang="en-US" sz="1600" dirty="0" smtClean="0"/>
              <a:t>. </a:t>
            </a:r>
            <a:r>
              <a:rPr lang="en-US" sz="1600" dirty="0"/>
              <a:t>The common unresolved problem is that when a disaster occurs at </a:t>
            </a:r>
            <a:r>
              <a:rPr lang="en-US" sz="1600" dirty="0" smtClean="0"/>
              <a:t>often unpredictable </a:t>
            </a:r>
            <a:r>
              <a:rPr lang="en-US" sz="1600" dirty="0"/>
              <a:t>time and scope, the demand for public emergency services increases </a:t>
            </a:r>
            <a:r>
              <a:rPr lang="en-US" sz="1600" dirty="0" smtClean="0"/>
              <a:t>beyond </a:t>
            </a:r>
            <a:r>
              <a:rPr lang="en-US" sz="1600" dirty="0"/>
              <a:t>existing capacity. Under the prevailing framework, state and federal agencies provide the necessary resources when disaster occurs at zero </a:t>
            </a:r>
            <a:r>
              <a:rPr lang="en-US" sz="1600" dirty="0" smtClean="0"/>
              <a:t>prices. </a:t>
            </a:r>
            <a:endParaRPr lang="en-US" sz="1600" dirty="0"/>
          </a:p>
        </p:txBody>
      </p:sp>
      <p:sp>
        <p:nvSpPr>
          <p:cNvPr id="5"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2979131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199" cy="3806952"/>
          </a:xfrm>
          <a:noFill/>
        </p:spPr>
        <p:txBody>
          <a:bodyPr>
            <a:noAutofit/>
          </a:bodyPr>
          <a:lstStyle/>
          <a:p>
            <a:pPr marL="0" indent="0" algn="just" rtl="0">
              <a:buNone/>
            </a:pPr>
            <a:r>
              <a:rPr lang="en-US" sz="3200" b="1" dirty="0" smtClean="0"/>
              <a:t>11. </a:t>
            </a:r>
            <a:r>
              <a:rPr lang="en-US" sz="3200" b="1" dirty="0"/>
              <a:t>Monopoly I</a:t>
            </a:r>
            <a:r>
              <a:rPr lang="en-US" sz="3200" b="1" dirty="0" smtClean="0"/>
              <a:t>nefficiency  </a:t>
            </a:r>
          </a:p>
          <a:p>
            <a:pPr marL="0" indent="0" algn="just" rtl="0">
              <a:lnSpc>
                <a:spcPct val="150000"/>
              </a:lnSpc>
              <a:buNone/>
            </a:pPr>
            <a:r>
              <a:rPr lang="en-US" sz="1600" dirty="0" smtClean="0"/>
              <a:t>All </a:t>
            </a:r>
            <a:r>
              <a:rPr lang="en-US" sz="1600" dirty="0"/>
              <a:t>three levels of government often have insufficient resources at times of disaster. </a:t>
            </a:r>
            <a:r>
              <a:rPr lang="en-US" sz="1600" dirty="0" smtClean="0"/>
              <a:t>However</a:t>
            </a:r>
            <a:r>
              <a:rPr lang="en-US" sz="1600" dirty="0"/>
              <a:t>, such resources are </a:t>
            </a:r>
            <a:r>
              <a:rPr lang="en-US" sz="1600" dirty="0" smtClean="0"/>
              <a:t>typically available </a:t>
            </a:r>
            <a:r>
              <a:rPr lang="en-US" sz="1600" dirty="0"/>
              <a:t>in the region with private or other public jurisdictions that could be easily mobilized with early </a:t>
            </a:r>
            <a:r>
              <a:rPr lang="en-US" sz="1600" dirty="0" smtClean="0"/>
              <a:t>or advance preparation. Also, government</a:t>
            </a:r>
            <a:r>
              <a:rPr lang="en-US" sz="1600" dirty="0"/>
              <a:t>, like business monopolies or dominant firms in general, are slow to innovate, often waiting for another firm to innovate and if the innovation proves successful, the monopoly firm then copies the innovation and sometime even supplants the innovating </a:t>
            </a:r>
            <a:r>
              <a:rPr lang="en-US" sz="1600" dirty="0" smtClean="0"/>
              <a:t>firm. </a:t>
            </a:r>
            <a:endParaRPr lang="en-US" sz="1600" dirty="0"/>
          </a:p>
        </p:txBody>
      </p:sp>
      <p:sp>
        <p:nvSpPr>
          <p:cNvPr id="5"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615880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3809999"/>
          </a:xfrm>
          <a:noFill/>
        </p:spPr>
        <p:txBody>
          <a:bodyPr>
            <a:noAutofit/>
          </a:bodyPr>
          <a:lstStyle/>
          <a:p>
            <a:pPr marL="0" indent="0" algn="just" rtl="0">
              <a:buNone/>
            </a:pPr>
            <a:r>
              <a:rPr lang="en-US" sz="3200" b="1" dirty="0" smtClean="0"/>
              <a:t>12. </a:t>
            </a:r>
            <a:r>
              <a:rPr lang="en-US" sz="3200" b="1" dirty="0"/>
              <a:t>Low probability-high cost </a:t>
            </a:r>
            <a:r>
              <a:rPr lang="en-US" sz="3200" b="1" dirty="0" smtClean="0"/>
              <a:t>event</a:t>
            </a:r>
          </a:p>
          <a:p>
            <a:pPr marL="0" indent="0" algn="just" rtl="0">
              <a:lnSpc>
                <a:spcPct val="150000"/>
              </a:lnSpc>
              <a:buNone/>
            </a:pPr>
            <a:r>
              <a:rPr lang="en-US" sz="1600" dirty="0" smtClean="0"/>
              <a:t>Executives </a:t>
            </a:r>
            <a:r>
              <a:rPr lang="en-US" sz="1600" dirty="0"/>
              <a:t>in both the public and private sectors consider the expected costs realized to their entity in their decision whether and how much to invest in preventive activities. </a:t>
            </a:r>
            <a:r>
              <a:rPr lang="en-US" sz="1600" dirty="0" smtClean="0"/>
              <a:t>The </a:t>
            </a:r>
            <a:r>
              <a:rPr lang="en-US" sz="1600" dirty="0"/>
              <a:t>expected cost is the multiplication of the perceived probability of a disaster by the cost that will be realized if it occurs. </a:t>
            </a:r>
            <a:r>
              <a:rPr lang="en-US" sz="1600" dirty="0" smtClean="0"/>
              <a:t>There </a:t>
            </a:r>
            <a:r>
              <a:rPr lang="en-US" sz="1600" dirty="0"/>
              <a:t>are several reasons for favoring investment in high probability adverse event rather than in a lower probability similar such event when both investments yield the same reduction in the expected costs. </a:t>
            </a:r>
          </a:p>
        </p:txBody>
      </p:sp>
      <p:sp>
        <p:nvSpPr>
          <p:cNvPr id="7"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2990774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359152"/>
            <a:ext cx="7315200" cy="3965448"/>
          </a:xfrm>
          <a:noFill/>
        </p:spPr>
        <p:txBody>
          <a:bodyPr>
            <a:noAutofit/>
          </a:bodyPr>
          <a:lstStyle/>
          <a:p>
            <a:pPr marL="0" indent="0" algn="l" rtl="0">
              <a:buClrTx/>
              <a:buNone/>
            </a:pPr>
            <a:r>
              <a:rPr lang="en-US" sz="2400" dirty="0" smtClean="0"/>
              <a:t>Theory and experiences suggest 6 factors that address the above stated problems, and will serve to develop our organizational model:</a:t>
            </a:r>
            <a:endParaRPr lang="en-US" sz="2400" dirty="0"/>
          </a:p>
          <a:p>
            <a:pPr algn="l" rtl="0">
              <a:buClrTx/>
              <a:buFont typeface="Arial" panose="020B0604020202020204" pitchFamily="34" charset="0"/>
              <a:buChar char="•"/>
            </a:pPr>
            <a:r>
              <a:rPr lang="en-US" sz="2400" dirty="0" smtClean="0"/>
              <a:t>Regionalization</a:t>
            </a:r>
            <a:endParaRPr lang="en-US" sz="2400" dirty="0" smtClean="0"/>
          </a:p>
          <a:p>
            <a:pPr algn="l" rtl="0">
              <a:buClrTx/>
              <a:buFont typeface="Arial" panose="020B0604020202020204" pitchFamily="34" charset="0"/>
              <a:buChar char="•"/>
            </a:pPr>
            <a:r>
              <a:rPr lang="en-US" sz="2400" dirty="0" smtClean="0"/>
              <a:t>Leadership</a:t>
            </a:r>
          </a:p>
          <a:p>
            <a:pPr algn="l" rtl="0">
              <a:buClrTx/>
              <a:buFont typeface="Arial" panose="020B0604020202020204" pitchFamily="34" charset="0"/>
              <a:buChar char="•"/>
            </a:pPr>
            <a:r>
              <a:rPr lang="en-US" sz="2400" dirty="0" smtClean="0"/>
              <a:t>PPP</a:t>
            </a:r>
          </a:p>
          <a:p>
            <a:pPr algn="l" rtl="0">
              <a:buClrTx/>
              <a:buFont typeface="Arial" panose="020B0604020202020204" pitchFamily="34" charset="0"/>
              <a:buChar char="•"/>
            </a:pPr>
            <a:r>
              <a:rPr lang="en-US" sz="2400" dirty="0" smtClean="0"/>
              <a:t>Volunteers</a:t>
            </a:r>
          </a:p>
          <a:p>
            <a:pPr algn="l" rtl="0">
              <a:buClrTx/>
              <a:buFont typeface="Arial" panose="020B0604020202020204" pitchFamily="34" charset="0"/>
              <a:buChar char="•"/>
            </a:pPr>
            <a:r>
              <a:rPr lang="en-US" sz="2400" dirty="0" smtClean="0"/>
              <a:t>Exposure to market forces</a:t>
            </a:r>
          </a:p>
          <a:p>
            <a:pPr algn="l" rtl="0">
              <a:buClrTx/>
              <a:buFont typeface="Arial" panose="020B0604020202020204" pitchFamily="34" charset="0"/>
              <a:buChar char="•"/>
            </a:pPr>
            <a:r>
              <a:rPr lang="en-US" sz="2400" dirty="0" smtClean="0"/>
              <a:t>Flat hierarchy for control and management</a:t>
            </a:r>
            <a:endParaRPr lang="en-US" sz="2400" dirty="0"/>
          </a:p>
        </p:txBody>
      </p:sp>
      <p:sp>
        <p:nvSpPr>
          <p:cNvPr id="4" name="Title 1"/>
          <p:cNvSpPr txBox="1">
            <a:spLocks/>
          </p:cNvSpPr>
          <p:nvPr/>
        </p:nvSpPr>
        <p:spPr bwMode="auto">
          <a:xfrm>
            <a:off x="0" y="0"/>
            <a:ext cx="9144000" cy="2359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normAutofit/>
          </a:bodyPr>
          <a:lstStyle>
            <a:lvl1pPr algn="l" rtl="1" eaLnBrk="1" fontAlgn="base" hangingPunct="1">
              <a:spcBef>
                <a:spcPct val="0"/>
              </a:spcBef>
              <a:spcAft>
                <a:spcPct val="0"/>
              </a:spcAft>
              <a:defRPr sz="5000" kern="1200">
                <a:solidFill>
                  <a:schemeClr val="tx2"/>
                </a:solidFill>
                <a:latin typeface="+mj-lt"/>
                <a:ea typeface="+mj-ea"/>
                <a:cs typeface="Arial" pitchFamily="34" charset="0"/>
              </a:defRPr>
            </a:lvl1pPr>
            <a:lvl2pPr algn="l" rtl="1" eaLnBrk="1" fontAlgn="base" hangingPunct="1">
              <a:spcBef>
                <a:spcPct val="0"/>
              </a:spcBef>
              <a:spcAft>
                <a:spcPct val="0"/>
              </a:spcAft>
              <a:defRPr sz="5000">
                <a:solidFill>
                  <a:schemeClr val="tx2"/>
                </a:solidFill>
                <a:latin typeface="Calibri" pitchFamily="34" charset="0"/>
                <a:cs typeface="Arial" pitchFamily="34" charset="0"/>
              </a:defRPr>
            </a:lvl2pPr>
            <a:lvl3pPr algn="l" rtl="1" eaLnBrk="1" fontAlgn="base" hangingPunct="1">
              <a:spcBef>
                <a:spcPct val="0"/>
              </a:spcBef>
              <a:spcAft>
                <a:spcPct val="0"/>
              </a:spcAft>
              <a:defRPr sz="5000">
                <a:solidFill>
                  <a:schemeClr val="tx2"/>
                </a:solidFill>
                <a:latin typeface="Calibri" pitchFamily="34" charset="0"/>
                <a:cs typeface="Arial" pitchFamily="34" charset="0"/>
              </a:defRPr>
            </a:lvl3pPr>
            <a:lvl4pPr algn="l" rtl="1" eaLnBrk="1" fontAlgn="base" hangingPunct="1">
              <a:spcBef>
                <a:spcPct val="0"/>
              </a:spcBef>
              <a:spcAft>
                <a:spcPct val="0"/>
              </a:spcAft>
              <a:defRPr sz="5000">
                <a:solidFill>
                  <a:schemeClr val="tx2"/>
                </a:solidFill>
                <a:latin typeface="Calibri" pitchFamily="34" charset="0"/>
                <a:cs typeface="Arial" pitchFamily="34" charset="0"/>
              </a:defRPr>
            </a:lvl4pPr>
            <a:lvl5pPr algn="l" rtl="1" eaLnBrk="1" fontAlgn="base" hangingPunct="1">
              <a:spcBef>
                <a:spcPct val="0"/>
              </a:spcBef>
              <a:spcAft>
                <a:spcPct val="0"/>
              </a:spcAft>
              <a:defRPr sz="5000">
                <a:solidFill>
                  <a:schemeClr val="tx2"/>
                </a:solidFill>
                <a:latin typeface="Calibri" pitchFamily="34" charset="0"/>
                <a:cs typeface="Arial" pitchFamily="34" charset="0"/>
              </a:defRPr>
            </a:lvl5pPr>
            <a:lvl6pPr marL="457200" algn="l" rtl="1" eaLnBrk="1" fontAlgn="base" hangingPunct="1">
              <a:spcBef>
                <a:spcPct val="0"/>
              </a:spcBef>
              <a:spcAft>
                <a:spcPct val="0"/>
              </a:spcAft>
              <a:defRPr sz="5000">
                <a:solidFill>
                  <a:schemeClr val="tx2"/>
                </a:solidFill>
                <a:latin typeface="Calibri" pitchFamily="34" charset="0"/>
                <a:cs typeface="Arial" pitchFamily="34" charset="0"/>
              </a:defRPr>
            </a:lvl6pPr>
            <a:lvl7pPr marL="914400" algn="l" rtl="1" eaLnBrk="1" fontAlgn="base" hangingPunct="1">
              <a:spcBef>
                <a:spcPct val="0"/>
              </a:spcBef>
              <a:spcAft>
                <a:spcPct val="0"/>
              </a:spcAft>
              <a:defRPr sz="5000">
                <a:solidFill>
                  <a:schemeClr val="tx2"/>
                </a:solidFill>
                <a:latin typeface="Calibri" pitchFamily="34" charset="0"/>
                <a:cs typeface="Arial" pitchFamily="34" charset="0"/>
              </a:defRPr>
            </a:lvl7pPr>
            <a:lvl8pPr marL="1371600" algn="l" rtl="1" eaLnBrk="1" fontAlgn="base" hangingPunct="1">
              <a:spcBef>
                <a:spcPct val="0"/>
              </a:spcBef>
              <a:spcAft>
                <a:spcPct val="0"/>
              </a:spcAft>
              <a:defRPr sz="5000">
                <a:solidFill>
                  <a:schemeClr val="tx2"/>
                </a:solidFill>
                <a:latin typeface="Calibri" pitchFamily="34" charset="0"/>
                <a:cs typeface="Arial" pitchFamily="34" charset="0"/>
              </a:defRPr>
            </a:lvl8pPr>
            <a:lvl9pPr marL="1828800" algn="l" rtl="1" eaLnBrk="1" fontAlgn="base" hangingPunct="1">
              <a:spcBef>
                <a:spcPct val="0"/>
              </a:spcBef>
              <a:spcAft>
                <a:spcPct val="0"/>
              </a:spcAft>
              <a:defRPr sz="5000">
                <a:solidFill>
                  <a:schemeClr val="tx2"/>
                </a:solidFill>
                <a:latin typeface="Calibri" pitchFamily="34" charset="0"/>
                <a:cs typeface="Arial" pitchFamily="34" charset="0"/>
              </a:defRPr>
            </a:lvl9pPr>
          </a:lstStyle>
          <a:p>
            <a:pPr algn="ctr"/>
            <a:r>
              <a:rPr lang="en-US" b="1" dirty="0" smtClean="0">
                <a:solidFill>
                  <a:schemeClr val="accent1"/>
                </a:solidFill>
              </a:rPr>
              <a:t>Could Adverse Effects</a:t>
            </a:r>
          </a:p>
          <a:p>
            <a:pPr algn="ctr"/>
            <a:r>
              <a:rPr lang="en-US" b="1" dirty="0" smtClean="0">
                <a:solidFill>
                  <a:schemeClr val="accent1"/>
                </a:solidFill>
              </a:rPr>
              <a:t>Be Mitigated</a:t>
            </a:r>
            <a:endParaRPr lang="en-US" b="1" dirty="0">
              <a:solidFill>
                <a:schemeClr val="accent1"/>
              </a:solidFill>
            </a:endParaRPr>
          </a:p>
        </p:txBody>
      </p:sp>
    </p:spTree>
    <p:extLst>
      <p:ext uri="{BB962C8B-B14F-4D97-AF65-F5344CB8AC3E}">
        <p14:creationId xmlns:p14="http://schemas.microsoft.com/office/powerpoint/2010/main" val="251340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2819399"/>
          </a:xfrm>
          <a:noFill/>
        </p:spPr>
        <p:txBody>
          <a:bodyPr>
            <a:noAutofit/>
          </a:bodyPr>
          <a:lstStyle/>
          <a:p>
            <a:pPr marL="0" indent="0" algn="just" rtl="0">
              <a:lnSpc>
                <a:spcPct val="150000"/>
              </a:lnSpc>
              <a:buNone/>
            </a:pPr>
            <a:r>
              <a:rPr lang="en-US" sz="1800" dirty="0" smtClean="0"/>
              <a:t>From above: </a:t>
            </a:r>
            <a:r>
              <a:rPr lang="en-US" sz="1800" dirty="0"/>
              <a:t>FEMA plays a dual role assisting localities in the event of a declared national disaster</a:t>
            </a:r>
            <a:r>
              <a:rPr lang="en-US" sz="1800" dirty="0" smtClean="0"/>
              <a:t>. </a:t>
            </a:r>
            <a:r>
              <a:rPr lang="en-US" sz="1800" dirty="0"/>
              <a:t>It provides both funds and services for response and recovery efforts. </a:t>
            </a:r>
            <a:r>
              <a:rPr lang="en-US" sz="1800" dirty="0" smtClean="0"/>
              <a:t>Equipment </a:t>
            </a:r>
            <a:r>
              <a:rPr lang="en-US" sz="1800" dirty="0"/>
              <a:t>and Services from its own warehouses or purchased </a:t>
            </a:r>
            <a:r>
              <a:rPr lang="en-US" sz="1800" dirty="0" smtClean="0"/>
              <a:t>in </a:t>
            </a:r>
            <a:r>
              <a:rPr lang="en-US" sz="1800" dirty="0"/>
              <a:t>open markets are provided at a zero price. </a:t>
            </a:r>
            <a:r>
              <a:rPr lang="en-US" sz="1800" dirty="0" smtClean="0"/>
              <a:t>3 reasons for FEMA’s inefficiencies: monopolistic stance, lack of onsite information, </a:t>
            </a:r>
            <a:r>
              <a:rPr lang="en-US" sz="1800" dirty="0" smtClean="0"/>
              <a:t>and the dual </a:t>
            </a:r>
            <a:r>
              <a:rPr lang="en-US" sz="1800" dirty="0" smtClean="0"/>
              <a:t>role it holds.</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486400"/>
            <a:ext cx="762000" cy="762000"/>
          </a:xfrm>
          <a:prstGeom prst="rect">
            <a:avLst/>
          </a:prstGeom>
        </p:spPr>
      </p:pic>
      <p:sp>
        <p:nvSpPr>
          <p:cNvPr id="5" name="Title 1"/>
          <p:cNvSpPr txBox="1">
            <a:spLocks/>
          </p:cNvSpPr>
          <p:nvPr/>
        </p:nvSpPr>
        <p:spPr bwMode="auto">
          <a:xfrm>
            <a:off x="0" y="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normAutofit/>
          </a:bodyPr>
          <a:lstStyle>
            <a:lvl1pPr algn="l" rtl="1" eaLnBrk="1" fontAlgn="base" hangingPunct="1">
              <a:spcBef>
                <a:spcPct val="0"/>
              </a:spcBef>
              <a:spcAft>
                <a:spcPct val="0"/>
              </a:spcAft>
              <a:defRPr sz="5000" kern="1200">
                <a:solidFill>
                  <a:schemeClr val="tx2"/>
                </a:solidFill>
                <a:latin typeface="+mj-lt"/>
                <a:ea typeface="+mj-ea"/>
                <a:cs typeface="Arial" pitchFamily="34" charset="0"/>
              </a:defRPr>
            </a:lvl1pPr>
            <a:lvl2pPr algn="l" rtl="1" eaLnBrk="1" fontAlgn="base" hangingPunct="1">
              <a:spcBef>
                <a:spcPct val="0"/>
              </a:spcBef>
              <a:spcAft>
                <a:spcPct val="0"/>
              </a:spcAft>
              <a:defRPr sz="5000">
                <a:solidFill>
                  <a:schemeClr val="tx2"/>
                </a:solidFill>
                <a:latin typeface="Calibri" pitchFamily="34" charset="0"/>
                <a:cs typeface="Arial" pitchFamily="34" charset="0"/>
              </a:defRPr>
            </a:lvl2pPr>
            <a:lvl3pPr algn="l" rtl="1" eaLnBrk="1" fontAlgn="base" hangingPunct="1">
              <a:spcBef>
                <a:spcPct val="0"/>
              </a:spcBef>
              <a:spcAft>
                <a:spcPct val="0"/>
              </a:spcAft>
              <a:defRPr sz="5000">
                <a:solidFill>
                  <a:schemeClr val="tx2"/>
                </a:solidFill>
                <a:latin typeface="Calibri" pitchFamily="34" charset="0"/>
                <a:cs typeface="Arial" pitchFamily="34" charset="0"/>
              </a:defRPr>
            </a:lvl3pPr>
            <a:lvl4pPr algn="l" rtl="1" eaLnBrk="1" fontAlgn="base" hangingPunct="1">
              <a:spcBef>
                <a:spcPct val="0"/>
              </a:spcBef>
              <a:spcAft>
                <a:spcPct val="0"/>
              </a:spcAft>
              <a:defRPr sz="5000">
                <a:solidFill>
                  <a:schemeClr val="tx2"/>
                </a:solidFill>
                <a:latin typeface="Calibri" pitchFamily="34" charset="0"/>
                <a:cs typeface="Arial" pitchFamily="34" charset="0"/>
              </a:defRPr>
            </a:lvl4pPr>
            <a:lvl5pPr algn="l" rtl="1" eaLnBrk="1" fontAlgn="base" hangingPunct="1">
              <a:spcBef>
                <a:spcPct val="0"/>
              </a:spcBef>
              <a:spcAft>
                <a:spcPct val="0"/>
              </a:spcAft>
              <a:defRPr sz="5000">
                <a:solidFill>
                  <a:schemeClr val="tx2"/>
                </a:solidFill>
                <a:latin typeface="Calibri" pitchFamily="34" charset="0"/>
                <a:cs typeface="Arial" pitchFamily="34" charset="0"/>
              </a:defRPr>
            </a:lvl5pPr>
            <a:lvl6pPr marL="457200" algn="l" rtl="1" eaLnBrk="1" fontAlgn="base" hangingPunct="1">
              <a:spcBef>
                <a:spcPct val="0"/>
              </a:spcBef>
              <a:spcAft>
                <a:spcPct val="0"/>
              </a:spcAft>
              <a:defRPr sz="5000">
                <a:solidFill>
                  <a:schemeClr val="tx2"/>
                </a:solidFill>
                <a:latin typeface="Calibri" pitchFamily="34" charset="0"/>
                <a:cs typeface="Arial" pitchFamily="34" charset="0"/>
              </a:defRPr>
            </a:lvl6pPr>
            <a:lvl7pPr marL="914400" algn="l" rtl="1" eaLnBrk="1" fontAlgn="base" hangingPunct="1">
              <a:spcBef>
                <a:spcPct val="0"/>
              </a:spcBef>
              <a:spcAft>
                <a:spcPct val="0"/>
              </a:spcAft>
              <a:defRPr sz="5000">
                <a:solidFill>
                  <a:schemeClr val="tx2"/>
                </a:solidFill>
                <a:latin typeface="Calibri" pitchFamily="34" charset="0"/>
                <a:cs typeface="Arial" pitchFamily="34" charset="0"/>
              </a:defRPr>
            </a:lvl7pPr>
            <a:lvl8pPr marL="1371600" algn="l" rtl="1" eaLnBrk="1" fontAlgn="base" hangingPunct="1">
              <a:spcBef>
                <a:spcPct val="0"/>
              </a:spcBef>
              <a:spcAft>
                <a:spcPct val="0"/>
              </a:spcAft>
              <a:defRPr sz="5000">
                <a:solidFill>
                  <a:schemeClr val="tx2"/>
                </a:solidFill>
                <a:latin typeface="Calibri" pitchFamily="34" charset="0"/>
                <a:cs typeface="Arial" pitchFamily="34" charset="0"/>
              </a:defRPr>
            </a:lvl8pPr>
            <a:lvl9pPr marL="1828800" algn="l" rtl="1" eaLnBrk="1" fontAlgn="base" hangingPunct="1">
              <a:spcBef>
                <a:spcPct val="0"/>
              </a:spcBef>
              <a:spcAft>
                <a:spcPct val="0"/>
              </a:spcAft>
              <a:defRPr sz="5000">
                <a:solidFill>
                  <a:schemeClr val="tx2"/>
                </a:solidFill>
                <a:latin typeface="Calibri" pitchFamily="34" charset="0"/>
                <a:cs typeface="Arial" pitchFamily="34" charset="0"/>
              </a:defRPr>
            </a:lvl9pPr>
          </a:lstStyle>
          <a:p>
            <a:pPr algn="ctr"/>
            <a:r>
              <a:rPr lang="en-US" b="1" dirty="0" smtClean="0">
                <a:solidFill>
                  <a:schemeClr val="accent1"/>
                </a:solidFill>
              </a:rPr>
              <a:t>Our Model</a:t>
            </a:r>
            <a:endParaRPr lang="en-US" b="1" dirty="0">
              <a:solidFill>
                <a:schemeClr val="accent1"/>
              </a:solidFill>
            </a:endParaRPr>
          </a:p>
        </p:txBody>
      </p:sp>
    </p:spTree>
    <p:extLst>
      <p:ext uri="{BB962C8B-B14F-4D97-AF65-F5344CB8AC3E}">
        <p14:creationId xmlns:p14="http://schemas.microsoft.com/office/powerpoint/2010/main" val="442722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2971799"/>
          </a:xfrm>
          <a:noFill/>
        </p:spPr>
        <p:txBody>
          <a:bodyPr>
            <a:noAutofit/>
          </a:bodyPr>
          <a:lstStyle/>
          <a:p>
            <a:pPr algn="l" rtl="0">
              <a:buClrTx/>
              <a:buFont typeface="Arial" panose="020B0604020202020204" pitchFamily="34" charset="0"/>
              <a:buChar char="•"/>
            </a:pPr>
            <a:r>
              <a:rPr lang="en-US" sz="2400" dirty="0" smtClean="0"/>
              <a:t>FEMA will concentrate just in funding </a:t>
            </a:r>
          </a:p>
          <a:p>
            <a:pPr algn="l" rtl="0">
              <a:buClrTx/>
              <a:buFont typeface="Arial" panose="020B0604020202020204" pitchFamily="34" charset="0"/>
              <a:buChar char="•"/>
            </a:pPr>
            <a:r>
              <a:rPr lang="en-US" sz="2400" dirty="0" smtClean="0"/>
              <a:t>Funding as lump sum amount of </a:t>
            </a:r>
            <a:r>
              <a:rPr lang="en-US" sz="2400" dirty="0" smtClean="0"/>
              <a:t>o</a:t>
            </a:r>
            <a:r>
              <a:rPr lang="en-US" sz="2400" dirty="0" smtClean="0"/>
              <a:t>pportunity costs </a:t>
            </a:r>
            <a:endParaRPr lang="en-US" sz="2400" dirty="0" smtClean="0"/>
          </a:p>
          <a:p>
            <a:pPr algn="l" rtl="0">
              <a:buClrTx/>
              <a:buFont typeface="Arial" panose="020B0604020202020204" pitchFamily="34" charset="0"/>
              <a:buChar char="•"/>
            </a:pPr>
            <a:r>
              <a:rPr lang="en-US" sz="2400" dirty="0" smtClean="0"/>
              <a:t>Standards for compensation</a:t>
            </a:r>
          </a:p>
          <a:p>
            <a:pPr algn="l" rtl="0">
              <a:buClrTx/>
              <a:buFont typeface="Arial" panose="020B0604020202020204" pitchFamily="34" charset="0"/>
              <a:buChar char="•"/>
            </a:pPr>
            <a:r>
              <a:rPr lang="en-US" sz="2400" dirty="0" smtClean="0"/>
              <a:t>Shifting production &amp; supply to competitive regional counsels.</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3250" y="5029199"/>
            <a:ext cx="2857500" cy="1600200"/>
          </a:xfrm>
          <a:prstGeom prst="rect">
            <a:avLst/>
          </a:prstGeom>
        </p:spPr>
      </p:pic>
      <p:sp>
        <p:nvSpPr>
          <p:cNvPr id="6"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Our Model</a:t>
            </a:r>
            <a:endParaRPr lang="en-US" b="1" dirty="0">
              <a:solidFill>
                <a:schemeClr val="accent1"/>
              </a:solidFill>
            </a:endParaRPr>
          </a:p>
        </p:txBody>
      </p:sp>
    </p:spTree>
    <p:extLst>
      <p:ext uri="{BB962C8B-B14F-4D97-AF65-F5344CB8AC3E}">
        <p14:creationId xmlns:p14="http://schemas.microsoft.com/office/powerpoint/2010/main" val="100385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3352800"/>
          </a:xfrm>
        </p:spPr>
        <p:txBody>
          <a:bodyPr>
            <a:normAutofit fontScale="90000"/>
          </a:bodyPr>
          <a:lstStyle/>
          <a:p>
            <a:pPr algn="ctr"/>
            <a:r>
              <a:rPr lang="en-US" sz="4000" dirty="0" smtClean="0">
                <a:solidFill>
                  <a:schemeClr val="tx2"/>
                </a:solidFill>
              </a:rPr>
              <a:t>SUBSTITUTING EXISTING FEDERAL/STATE/LOCAL CONTROL AND MANAGED HOMELAND SECURITY SERVICES WITH REGIONAL GOVERNANCE: A PUBLIC CHOICE  APPROACH</a:t>
            </a:r>
            <a:endParaRPr lang="en-US" sz="4000" dirty="0">
              <a:solidFill>
                <a:schemeClr val="tx2"/>
              </a:solidFill>
            </a:endParaRPr>
          </a:p>
        </p:txBody>
      </p:sp>
      <p:sp>
        <p:nvSpPr>
          <p:cNvPr id="3" name="Subtitle 2"/>
          <p:cNvSpPr>
            <a:spLocks noGrp="1"/>
          </p:cNvSpPr>
          <p:nvPr>
            <p:ph type="body" idx="1"/>
          </p:nvPr>
        </p:nvSpPr>
        <p:spPr>
          <a:xfrm>
            <a:off x="0" y="4724400"/>
            <a:ext cx="9144000" cy="1905000"/>
          </a:xfrm>
        </p:spPr>
        <p:txBody>
          <a:bodyPr>
            <a:noAutofit/>
          </a:bodyPr>
          <a:lstStyle/>
          <a:p>
            <a:pPr algn="ctr">
              <a:lnSpc>
                <a:spcPct val="170000"/>
              </a:lnSpc>
              <a:spcBef>
                <a:spcPts val="0"/>
              </a:spcBef>
              <a:spcAft>
                <a:spcPts val="300"/>
              </a:spcAft>
            </a:pPr>
            <a:r>
              <a:rPr lang="en-US" sz="1600" dirty="0" smtClean="0">
                <a:solidFill>
                  <a:schemeClr val="bg2">
                    <a:lumMod val="20000"/>
                    <a:lumOff val="80000"/>
                  </a:schemeClr>
                </a:solidFill>
              </a:rPr>
              <a:t>Drs. Simon Hakim &amp; Erwin A. Blackstone</a:t>
            </a:r>
          </a:p>
          <a:p>
            <a:pPr algn="ctr">
              <a:lnSpc>
                <a:spcPct val="170000"/>
              </a:lnSpc>
              <a:spcBef>
                <a:spcPts val="0"/>
              </a:spcBef>
              <a:spcAft>
                <a:spcPts val="300"/>
              </a:spcAft>
            </a:pPr>
            <a:r>
              <a:rPr lang="en-US" sz="1600" dirty="0" smtClean="0">
                <a:solidFill>
                  <a:schemeClr val="bg2">
                    <a:lumMod val="20000"/>
                    <a:lumOff val="80000"/>
                  </a:schemeClr>
                </a:solidFill>
              </a:rPr>
              <a:t>Dept. of Economics &amp; Center for Competitive Government</a:t>
            </a:r>
          </a:p>
          <a:p>
            <a:pPr algn="ctr">
              <a:lnSpc>
                <a:spcPct val="170000"/>
              </a:lnSpc>
              <a:spcBef>
                <a:spcPts val="0"/>
              </a:spcBef>
              <a:spcAft>
                <a:spcPts val="300"/>
              </a:spcAft>
            </a:pPr>
            <a:r>
              <a:rPr lang="en-US" sz="1600" dirty="0" smtClean="0">
                <a:solidFill>
                  <a:schemeClr val="bg2">
                    <a:lumMod val="20000"/>
                    <a:lumOff val="80000"/>
                  </a:schemeClr>
                </a:solidFill>
              </a:rPr>
              <a:t>Fox School of Business, Temple University  </a:t>
            </a:r>
          </a:p>
          <a:p>
            <a:pPr algn="ctr">
              <a:lnSpc>
                <a:spcPct val="170000"/>
              </a:lnSpc>
              <a:spcBef>
                <a:spcPts val="0"/>
              </a:spcBef>
              <a:spcAft>
                <a:spcPts val="300"/>
              </a:spcAft>
            </a:pPr>
            <a:r>
              <a:rPr lang="en-US" sz="1600" dirty="0" smtClean="0">
                <a:solidFill>
                  <a:schemeClr val="bg2">
                    <a:lumMod val="20000"/>
                    <a:lumOff val="80000"/>
                  </a:schemeClr>
                </a:solidFill>
              </a:rPr>
              <a:t>hakim@temple.edu</a:t>
            </a:r>
          </a:p>
          <a:p>
            <a:pPr>
              <a:spcBef>
                <a:spcPts val="0"/>
              </a:spcBef>
              <a:spcAft>
                <a:spcPts val="300"/>
              </a:spcAft>
            </a:pPr>
            <a:endParaRPr lang="en-US" sz="1600" dirty="0" smtClean="0"/>
          </a:p>
          <a:p>
            <a:pPr>
              <a:spcBef>
                <a:spcPts val="0"/>
              </a:spcBef>
              <a:spcAft>
                <a:spcPts val="300"/>
              </a:spcAft>
            </a:pPr>
            <a:endParaRPr lang="en-US" sz="1600" dirty="0"/>
          </a:p>
        </p:txBody>
      </p:sp>
    </p:spTree>
    <p:extLst>
      <p:ext uri="{BB962C8B-B14F-4D97-AF65-F5344CB8AC3E}">
        <p14:creationId xmlns:p14="http://schemas.microsoft.com/office/powerpoint/2010/main" val="3644088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normAutofit/>
          </a:bodyPr>
          <a:lstStyle>
            <a:lvl1pPr algn="l" rtl="1" eaLnBrk="1" fontAlgn="base" hangingPunct="1">
              <a:spcBef>
                <a:spcPct val="0"/>
              </a:spcBef>
              <a:spcAft>
                <a:spcPct val="0"/>
              </a:spcAft>
              <a:defRPr sz="5000" kern="1200">
                <a:solidFill>
                  <a:schemeClr val="tx2"/>
                </a:solidFill>
                <a:latin typeface="+mj-lt"/>
                <a:ea typeface="+mj-ea"/>
                <a:cs typeface="Arial" pitchFamily="34" charset="0"/>
              </a:defRPr>
            </a:lvl1pPr>
            <a:lvl2pPr algn="l" rtl="1" eaLnBrk="1" fontAlgn="base" hangingPunct="1">
              <a:spcBef>
                <a:spcPct val="0"/>
              </a:spcBef>
              <a:spcAft>
                <a:spcPct val="0"/>
              </a:spcAft>
              <a:defRPr sz="5000">
                <a:solidFill>
                  <a:schemeClr val="tx2"/>
                </a:solidFill>
                <a:latin typeface="Calibri" pitchFamily="34" charset="0"/>
                <a:cs typeface="Arial" pitchFamily="34" charset="0"/>
              </a:defRPr>
            </a:lvl2pPr>
            <a:lvl3pPr algn="l" rtl="1" eaLnBrk="1" fontAlgn="base" hangingPunct="1">
              <a:spcBef>
                <a:spcPct val="0"/>
              </a:spcBef>
              <a:spcAft>
                <a:spcPct val="0"/>
              </a:spcAft>
              <a:defRPr sz="5000">
                <a:solidFill>
                  <a:schemeClr val="tx2"/>
                </a:solidFill>
                <a:latin typeface="Calibri" pitchFamily="34" charset="0"/>
                <a:cs typeface="Arial" pitchFamily="34" charset="0"/>
              </a:defRPr>
            </a:lvl3pPr>
            <a:lvl4pPr algn="l" rtl="1" eaLnBrk="1" fontAlgn="base" hangingPunct="1">
              <a:spcBef>
                <a:spcPct val="0"/>
              </a:spcBef>
              <a:spcAft>
                <a:spcPct val="0"/>
              </a:spcAft>
              <a:defRPr sz="5000">
                <a:solidFill>
                  <a:schemeClr val="tx2"/>
                </a:solidFill>
                <a:latin typeface="Calibri" pitchFamily="34" charset="0"/>
                <a:cs typeface="Arial" pitchFamily="34" charset="0"/>
              </a:defRPr>
            </a:lvl4pPr>
            <a:lvl5pPr algn="l" rtl="1" eaLnBrk="1" fontAlgn="base" hangingPunct="1">
              <a:spcBef>
                <a:spcPct val="0"/>
              </a:spcBef>
              <a:spcAft>
                <a:spcPct val="0"/>
              </a:spcAft>
              <a:defRPr sz="5000">
                <a:solidFill>
                  <a:schemeClr val="tx2"/>
                </a:solidFill>
                <a:latin typeface="Calibri" pitchFamily="34" charset="0"/>
                <a:cs typeface="Arial" pitchFamily="34" charset="0"/>
              </a:defRPr>
            </a:lvl5pPr>
            <a:lvl6pPr marL="457200" algn="l" rtl="1" eaLnBrk="1" fontAlgn="base" hangingPunct="1">
              <a:spcBef>
                <a:spcPct val="0"/>
              </a:spcBef>
              <a:spcAft>
                <a:spcPct val="0"/>
              </a:spcAft>
              <a:defRPr sz="5000">
                <a:solidFill>
                  <a:schemeClr val="tx2"/>
                </a:solidFill>
                <a:latin typeface="Calibri" pitchFamily="34" charset="0"/>
                <a:cs typeface="Arial" pitchFamily="34" charset="0"/>
              </a:defRPr>
            </a:lvl6pPr>
            <a:lvl7pPr marL="914400" algn="l" rtl="1" eaLnBrk="1" fontAlgn="base" hangingPunct="1">
              <a:spcBef>
                <a:spcPct val="0"/>
              </a:spcBef>
              <a:spcAft>
                <a:spcPct val="0"/>
              </a:spcAft>
              <a:defRPr sz="5000">
                <a:solidFill>
                  <a:schemeClr val="tx2"/>
                </a:solidFill>
                <a:latin typeface="Calibri" pitchFamily="34" charset="0"/>
                <a:cs typeface="Arial" pitchFamily="34" charset="0"/>
              </a:defRPr>
            </a:lvl7pPr>
            <a:lvl8pPr marL="1371600" algn="l" rtl="1" eaLnBrk="1" fontAlgn="base" hangingPunct="1">
              <a:spcBef>
                <a:spcPct val="0"/>
              </a:spcBef>
              <a:spcAft>
                <a:spcPct val="0"/>
              </a:spcAft>
              <a:defRPr sz="5000">
                <a:solidFill>
                  <a:schemeClr val="tx2"/>
                </a:solidFill>
                <a:latin typeface="Calibri" pitchFamily="34" charset="0"/>
                <a:cs typeface="Arial" pitchFamily="34" charset="0"/>
              </a:defRPr>
            </a:lvl8pPr>
            <a:lvl9pPr marL="1828800" algn="l" rtl="1" eaLnBrk="1" fontAlgn="base" hangingPunct="1">
              <a:spcBef>
                <a:spcPct val="0"/>
              </a:spcBef>
              <a:spcAft>
                <a:spcPct val="0"/>
              </a:spcAft>
              <a:defRPr sz="5000">
                <a:solidFill>
                  <a:schemeClr val="tx2"/>
                </a:solidFill>
                <a:latin typeface="Calibri" pitchFamily="34" charset="0"/>
                <a:cs typeface="Arial" pitchFamily="34" charset="0"/>
              </a:defRPr>
            </a:lvl9pPr>
          </a:lstStyle>
          <a:p>
            <a:pPr algn="ctr"/>
            <a:r>
              <a:rPr lang="en-US" b="1" dirty="0" smtClean="0">
                <a:solidFill>
                  <a:schemeClr val="accent1"/>
                </a:solidFill>
              </a:rPr>
              <a:t>Our Model: Regionalization</a:t>
            </a:r>
            <a:endParaRPr lang="en-US" b="1" dirty="0">
              <a:solidFill>
                <a:schemeClr val="accent1"/>
              </a:solidFill>
            </a:endParaRPr>
          </a:p>
        </p:txBody>
      </p:sp>
      <p:sp>
        <p:nvSpPr>
          <p:cNvPr id="3" name="Content Placeholder 2"/>
          <p:cNvSpPr>
            <a:spLocks noGrp="1"/>
          </p:cNvSpPr>
          <p:nvPr>
            <p:ph idx="1"/>
          </p:nvPr>
        </p:nvSpPr>
        <p:spPr>
          <a:xfrm>
            <a:off x="914400" y="2286000"/>
            <a:ext cx="7315200" cy="3883151"/>
          </a:xfrm>
          <a:noFill/>
        </p:spPr>
        <p:txBody>
          <a:bodyPr>
            <a:normAutofit/>
          </a:bodyPr>
          <a:lstStyle/>
          <a:p>
            <a:pPr algn="l" rtl="0">
              <a:buClrTx/>
              <a:buFont typeface="Arial" panose="020B0604020202020204" pitchFamily="34" charset="0"/>
              <a:buChar char="•"/>
            </a:pPr>
            <a:r>
              <a:rPr lang="en-US" sz="2000" dirty="0" smtClean="0"/>
              <a:t>Transfer responsibilities and control from federal, state, and local public entities to a regional council</a:t>
            </a:r>
          </a:p>
          <a:p>
            <a:pPr algn="l" rtl="0">
              <a:buClrTx/>
              <a:buFont typeface="Arial" panose="020B0604020202020204" pitchFamily="34" charset="0"/>
              <a:buChar char="•"/>
            </a:pPr>
            <a:r>
              <a:rPr lang="en-US" sz="2000" dirty="0" smtClean="0"/>
              <a:t>Create regional supplies and labor registry, and warehouses</a:t>
            </a:r>
          </a:p>
          <a:p>
            <a:pPr algn="l" rtl="0">
              <a:buClrTx/>
              <a:buFont typeface="Arial" panose="020B0604020202020204" pitchFamily="34" charset="0"/>
              <a:buChar char="•"/>
            </a:pPr>
            <a:r>
              <a:rPr lang="en-US" sz="2000" dirty="0" smtClean="0"/>
              <a:t>Bidding for capital, labor &amp; supplies rendered at disaster time at predetermined competitive prices.</a:t>
            </a:r>
          </a:p>
          <a:p>
            <a:pPr algn="l" rtl="0">
              <a:buClrTx/>
              <a:buFont typeface="Arial" panose="020B0604020202020204" pitchFamily="34" charset="0"/>
              <a:buChar char="•"/>
            </a:pPr>
            <a:r>
              <a:rPr lang="en-US" sz="2000" dirty="0" smtClean="0"/>
              <a:t>Most goods &amp; services will be provided in a monopolistic competitive type markets where private, public, volunteer entities could bid.</a:t>
            </a:r>
            <a:endParaRPr lang="en-US" sz="2000" dirty="0"/>
          </a:p>
        </p:txBody>
      </p:sp>
    </p:spTree>
    <p:extLst>
      <p:ext uri="{BB962C8B-B14F-4D97-AF65-F5344CB8AC3E}">
        <p14:creationId xmlns:p14="http://schemas.microsoft.com/office/powerpoint/2010/main" val="3358586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4035552"/>
          </a:xfrm>
          <a:noFill/>
        </p:spPr>
        <p:txBody>
          <a:bodyPr>
            <a:normAutofit/>
          </a:bodyPr>
          <a:lstStyle/>
          <a:p>
            <a:pPr algn="l" rtl="0">
              <a:buClrTx/>
              <a:buFont typeface="Arial" panose="020B0604020202020204" pitchFamily="34" charset="0"/>
              <a:buChar char="•"/>
            </a:pPr>
            <a:r>
              <a:rPr lang="en-US" sz="2400" dirty="0" smtClean="0"/>
              <a:t>Flexible borders for the regional council. Could cross state lines. The council could address the impacted region.</a:t>
            </a:r>
          </a:p>
          <a:p>
            <a:pPr algn="l" rtl="0">
              <a:buClrTx/>
              <a:buFont typeface="Arial" panose="020B0604020202020204" pitchFamily="34" charset="0"/>
              <a:buChar char="•"/>
            </a:pPr>
            <a:r>
              <a:rPr lang="en-US" sz="2400" dirty="0" smtClean="0"/>
              <a:t>Regional council for HLS be established just for high risk regions.</a:t>
            </a:r>
          </a:p>
          <a:p>
            <a:pPr algn="l" rtl="0">
              <a:buClrTx/>
              <a:buFont typeface="Arial" panose="020B0604020202020204" pitchFamily="34" charset="0"/>
              <a:buChar char="•"/>
            </a:pPr>
            <a:r>
              <a:rPr lang="en-US" sz="2400" dirty="0" smtClean="0"/>
              <a:t>Council composed of regional stakeholders relevant for preparation, response and recovery efforts</a:t>
            </a:r>
          </a:p>
          <a:p>
            <a:pPr algn="l" rtl="0">
              <a:buClrTx/>
              <a:buFont typeface="Arial" panose="020B0604020202020204" pitchFamily="34" charset="0"/>
              <a:buChar char="•"/>
            </a:pPr>
            <a:r>
              <a:rPr lang="en-US" sz="2400" dirty="0" smtClean="0"/>
              <a:t>Registry &amp; pre-contract for labor &amp; capital</a:t>
            </a:r>
          </a:p>
          <a:p>
            <a:pPr algn="l" rtl="0">
              <a:buClrTx/>
              <a:buFont typeface="Arial" panose="020B0604020202020204" pitchFamily="34" charset="0"/>
              <a:buChar char="•"/>
            </a:pPr>
            <a:r>
              <a:rPr lang="en-US" sz="2400" dirty="0" smtClean="0"/>
              <a:t>Regional emergency warehousing.</a:t>
            </a:r>
          </a:p>
        </p:txBody>
      </p:sp>
      <p:sp>
        <p:nvSpPr>
          <p:cNvPr id="5"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Our Model: Regionalization</a:t>
            </a:r>
            <a:endParaRPr lang="en-US" b="1" dirty="0">
              <a:solidFill>
                <a:schemeClr val="accent1"/>
              </a:solidFill>
            </a:endParaRPr>
          </a:p>
        </p:txBody>
      </p:sp>
    </p:spTree>
    <p:extLst>
      <p:ext uri="{BB962C8B-B14F-4D97-AF65-F5344CB8AC3E}">
        <p14:creationId xmlns:p14="http://schemas.microsoft.com/office/powerpoint/2010/main" val="201508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4340352"/>
          </a:xfrm>
          <a:noFill/>
        </p:spPr>
        <p:txBody>
          <a:bodyPr>
            <a:normAutofit lnSpcReduction="10000"/>
          </a:bodyPr>
          <a:lstStyle/>
          <a:p>
            <a:pPr algn="l" rtl="0">
              <a:buClrTx/>
              <a:buFont typeface="Arial" panose="020B0604020202020204" pitchFamily="34" charset="0"/>
              <a:buChar char="•"/>
            </a:pPr>
            <a:r>
              <a:rPr lang="en-US" sz="2200" dirty="0"/>
              <a:t>Public-Private-Volunteers Partnership</a:t>
            </a:r>
          </a:p>
          <a:p>
            <a:pPr algn="l" rtl="0">
              <a:buClrTx/>
              <a:buFont typeface="Arial" panose="020B0604020202020204" pitchFamily="34" charset="0"/>
              <a:buChar char="•"/>
            </a:pPr>
            <a:r>
              <a:rPr lang="en-US" sz="2200" dirty="0"/>
              <a:t>Council is in charge of all preparation, response, and recovery efforts.</a:t>
            </a:r>
          </a:p>
          <a:p>
            <a:pPr algn="l" rtl="0">
              <a:buClrTx/>
              <a:buFont typeface="Arial" panose="020B0604020202020204" pitchFamily="34" charset="0"/>
              <a:buChar char="•"/>
            </a:pPr>
            <a:r>
              <a:rPr lang="en-US" sz="2200" dirty="0"/>
              <a:t>Regional resident leader. </a:t>
            </a:r>
            <a:r>
              <a:rPr lang="en-US" sz="2200" dirty="0" smtClean="0"/>
              <a:t>Preferred </a:t>
            </a:r>
            <a:r>
              <a:rPr lang="en-US" sz="2200" dirty="0"/>
              <a:t>a volunteer.</a:t>
            </a:r>
          </a:p>
          <a:p>
            <a:pPr algn="l" rtl="0">
              <a:buClrTx/>
              <a:buFont typeface="Arial" panose="020B0604020202020204" pitchFamily="34" charset="0"/>
              <a:buChar char="•"/>
            </a:pPr>
            <a:r>
              <a:rPr lang="en-US" sz="2200" dirty="0"/>
              <a:t>Power in selecting core managers.</a:t>
            </a:r>
          </a:p>
          <a:p>
            <a:pPr algn="l" rtl="0">
              <a:buClrTx/>
              <a:buFont typeface="Arial" panose="020B0604020202020204" pitchFamily="34" charset="0"/>
              <a:buChar char="•"/>
            </a:pPr>
            <a:r>
              <a:rPr lang="en-US" sz="2200" dirty="0"/>
              <a:t>In emergency, controlling power on existing local governments. </a:t>
            </a:r>
          </a:p>
          <a:p>
            <a:pPr algn="l" rtl="0">
              <a:buClrTx/>
              <a:buFont typeface="Arial" panose="020B0604020202020204" pitchFamily="34" charset="0"/>
              <a:buChar char="•"/>
            </a:pPr>
            <a:r>
              <a:rPr lang="en-US" sz="2200" dirty="0"/>
              <a:t>T</a:t>
            </a:r>
            <a:r>
              <a:rPr lang="en-US" sz="2200" dirty="0" smtClean="0"/>
              <a:t>he </a:t>
            </a:r>
            <a:r>
              <a:rPr lang="en-US" sz="2200" dirty="0"/>
              <a:t>council assumes full emergency control on the impacted region, and services that are usually performed by individual jurisdictions. </a:t>
            </a:r>
            <a:endParaRPr lang="en-US" sz="2200" dirty="0" smtClean="0"/>
          </a:p>
          <a:p>
            <a:pPr algn="l" rtl="0">
              <a:buClrTx/>
              <a:buFont typeface="Arial" panose="020B0604020202020204" pitchFamily="34" charset="0"/>
              <a:buChar char="•"/>
            </a:pPr>
            <a:r>
              <a:rPr lang="en-US" sz="2200" dirty="0" smtClean="0"/>
              <a:t>Flat hierarchical structure with great decision making power to front volunteers/workers. </a:t>
            </a:r>
            <a:endParaRPr lang="en-US" sz="2200" dirty="0"/>
          </a:p>
        </p:txBody>
      </p:sp>
      <p:sp>
        <p:nvSpPr>
          <p:cNvPr id="5"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Our Model: Management</a:t>
            </a:r>
            <a:endParaRPr lang="en-US" b="1" dirty="0">
              <a:solidFill>
                <a:schemeClr val="accent1"/>
              </a:solidFill>
            </a:endParaRPr>
          </a:p>
        </p:txBody>
      </p:sp>
    </p:spTree>
    <p:extLst>
      <p:ext uri="{BB962C8B-B14F-4D97-AF65-F5344CB8AC3E}">
        <p14:creationId xmlns:p14="http://schemas.microsoft.com/office/powerpoint/2010/main" val="3734758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2968752"/>
          </a:xfrm>
          <a:noFill/>
        </p:spPr>
        <p:txBody>
          <a:bodyPr>
            <a:noAutofit/>
          </a:bodyPr>
          <a:lstStyle/>
          <a:p>
            <a:pPr algn="l" rtl="0">
              <a:buClrTx/>
              <a:buFont typeface="Arial" panose="020B0604020202020204" pitchFamily="34" charset="0"/>
              <a:buChar char="•"/>
            </a:pPr>
            <a:r>
              <a:rPr lang="en-US" sz="1800" dirty="0" smtClean="0"/>
              <a:t>A leader residing in the region with successful experience in leading a large public or private enterprise preferable managing crises situations.</a:t>
            </a:r>
          </a:p>
          <a:p>
            <a:pPr algn="l" rtl="0">
              <a:buClrTx/>
              <a:buFont typeface="Arial" panose="020B0604020202020204" pitchFamily="34" charset="0"/>
              <a:buChar char="•"/>
            </a:pPr>
            <a:r>
              <a:rPr lang="en-US" sz="1800" dirty="0" smtClean="0"/>
              <a:t>A volunteer who chooses to contribute to society, and could attract other mid-level executives to join the “club.”</a:t>
            </a:r>
          </a:p>
          <a:p>
            <a:pPr algn="l" rtl="0">
              <a:buClrTx/>
              <a:buFont typeface="Arial" panose="020B0604020202020204" pitchFamily="34" charset="0"/>
              <a:buChar char="•"/>
            </a:pPr>
            <a:r>
              <a:rPr lang="en-US" sz="1800" dirty="0" smtClean="0"/>
              <a:t>Long term commitment for preparation, response and recovery activities.</a:t>
            </a:r>
          </a:p>
          <a:p>
            <a:pPr algn="l" rtl="0">
              <a:buClrTx/>
              <a:buFont typeface="Arial" panose="020B0604020202020204" pitchFamily="34" charset="0"/>
              <a:buChar char="•"/>
            </a:pPr>
            <a:r>
              <a:rPr lang="en-US" sz="1800" dirty="0" smtClean="0"/>
              <a:t>Serves on both capacities of chairing the board and presiding the management team</a:t>
            </a:r>
            <a:r>
              <a:rPr lang="en-US" sz="1800" dirty="0" smtClean="0"/>
              <a:t>.  Assumes government leadership power in emergencies. </a:t>
            </a:r>
            <a:endParaRPr lang="en-US" sz="1800" dirty="0" smtClean="0"/>
          </a:p>
        </p:txBody>
      </p:sp>
      <p:sp>
        <p:nvSpPr>
          <p:cNvPr id="4" name="AutoShape 2" descr="Image result for michael bloomberg"/>
          <p:cNvSpPr>
            <a:spLocks noChangeAspect="1" noChangeArrowheads="1"/>
          </p:cNvSpPr>
          <p:nvPr/>
        </p:nvSpPr>
        <p:spPr bwMode="auto">
          <a:xfrm>
            <a:off x="63500" y="-136525"/>
            <a:ext cx="17621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381601"/>
            <a:ext cx="1676400" cy="15049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81601"/>
            <a:ext cx="1841499" cy="1504950"/>
          </a:xfrm>
          <a:prstGeom prst="rect">
            <a:avLst/>
          </a:prstGeom>
        </p:spPr>
      </p:pic>
      <p:pic>
        <p:nvPicPr>
          <p:cNvPr id="7" name="Picture 6"/>
          <p:cNvPicPr preferRelativeResize="0">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3244" y="5381601"/>
            <a:ext cx="1604356" cy="155032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68169" y="5381601"/>
            <a:ext cx="1542031" cy="1551036"/>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80667" y="5381601"/>
            <a:ext cx="1558333" cy="1552599"/>
          </a:xfrm>
          <a:prstGeom prst="rect">
            <a:avLst/>
          </a:prstGeom>
        </p:spPr>
      </p:pic>
      <p:sp>
        <p:nvSpPr>
          <p:cNvPr id="11"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Our Model: Leadership</a:t>
            </a:r>
            <a:endParaRPr lang="en-US" b="1" dirty="0">
              <a:solidFill>
                <a:schemeClr val="accent1"/>
              </a:solidFill>
            </a:endParaRPr>
          </a:p>
        </p:txBody>
      </p:sp>
    </p:spTree>
    <p:extLst>
      <p:ext uri="{BB962C8B-B14F-4D97-AF65-F5344CB8AC3E}">
        <p14:creationId xmlns:p14="http://schemas.microsoft.com/office/powerpoint/2010/main" val="1452649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4187952"/>
          </a:xfrm>
          <a:noFill/>
        </p:spPr>
        <p:txBody>
          <a:bodyPr>
            <a:normAutofit/>
          </a:bodyPr>
          <a:lstStyle/>
          <a:p>
            <a:pPr algn="l" rtl="0">
              <a:buClrTx/>
              <a:buFont typeface="Arial" panose="020B0604020202020204" pitchFamily="34" charset="0"/>
              <a:buChar char="•"/>
            </a:pPr>
            <a:r>
              <a:rPr lang="en-US" sz="2400" dirty="0" smtClean="0"/>
              <a:t>Peak time demand. Excess demand at disaster</a:t>
            </a:r>
          </a:p>
          <a:p>
            <a:pPr algn="l" rtl="0">
              <a:buClrTx/>
              <a:buFont typeface="Arial" panose="020B0604020202020204" pitchFamily="34" charset="0"/>
              <a:buChar char="•"/>
            </a:pPr>
            <a:r>
              <a:rPr lang="en-US" sz="2400" dirty="0" smtClean="0"/>
              <a:t>Resources are available within the region and vicinity.</a:t>
            </a:r>
          </a:p>
          <a:p>
            <a:pPr algn="l" rtl="0">
              <a:buClrTx/>
              <a:buFont typeface="Arial" panose="020B0604020202020204" pitchFamily="34" charset="0"/>
              <a:buChar char="•"/>
            </a:pPr>
            <a:r>
              <a:rPr lang="en-US" sz="2400" dirty="0" smtClean="0"/>
              <a:t>Registry. Public &amp; private resources.  Prior bidding.  </a:t>
            </a:r>
          </a:p>
          <a:p>
            <a:pPr algn="l" rtl="0">
              <a:buClrTx/>
              <a:buFont typeface="Arial" panose="020B0604020202020204" pitchFamily="34" charset="0"/>
              <a:buChar char="•"/>
            </a:pPr>
            <a:r>
              <a:rPr lang="en-US" sz="2400" dirty="0" smtClean="0"/>
              <a:t>Regional warehouses.</a:t>
            </a:r>
          </a:p>
          <a:p>
            <a:pPr algn="l" rtl="0">
              <a:buClrTx/>
              <a:buFont typeface="Arial" panose="020B0604020202020204" pitchFamily="34" charset="0"/>
              <a:buChar char="•"/>
            </a:pPr>
            <a:r>
              <a:rPr lang="en-US" sz="2400" dirty="0" smtClean="0"/>
              <a:t>Early protocol for action at disaster time.</a:t>
            </a:r>
            <a:endParaRPr lang="en-US" sz="2400" dirty="0"/>
          </a:p>
        </p:txBody>
      </p:sp>
      <p:sp>
        <p:nvSpPr>
          <p:cNvPr id="5"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Our Model: Equipment</a:t>
            </a:r>
            <a:endParaRPr lang="en-US" b="1" dirty="0">
              <a:solidFill>
                <a:schemeClr val="accent1"/>
              </a:solidFill>
            </a:endParaRPr>
          </a:p>
        </p:txBody>
      </p:sp>
    </p:spTree>
    <p:extLst>
      <p:ext uri="{BB962C8B-B14F-4D97-AF65-F5344CB8AC3E}">
        <p14:creationId xmlns:p14="http://schemas.microsoft.com/office/powerpoint/2010/main" val="3489073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3883152"/>
          </a:xfrm>
          <a:noFill/>
        </p:spPr>
        <p:txBody>
          <a:bodyPr>
            <a:noAutofit/>
          </a:bodyPr>
          <a:lstStyle/>
          <a:p>
            <a:pPr algn="l" rtl="0">
              <a:buClrTx/>
              <a:buFont typeface="Arial" panose="020B0604020202020204" pitchFamily="34" charset="0"/>
              <a:buChar char="•"/>
            </a:pPr>
            <a:r>
              <a:rPr lang="en-US" sz="2000" dirty="0" smtClean="0"/>
              <a:t>Peak time demand. Excess demand for emergency personnel beyond peacetime public capacity.</a:t>
            </a:r>
          </a:p>
          <a:p>
            <a:pPr algn="l" rtl="0">
              <a:buClrTx/>
              <a:buFont typeface="Arial" panose="020B0604020202020204" pitchFamily="34" charset="0"/>
              <a:buChar char="•"/>
            </a:pPr>
            <a:r>
              <a:rPr lang="en-US" sz="2000" dirty="0" smtClean="0"/>
              <a:t>Experience shows that many public emergency personnel are absent at time of disaster helping their family.</a:t>
            </a:r>
          </a:p>
          <a:p>
            <a:pPr algn="l" rtl="0">
              <a:buClrTx/>
              <a:buFont typeface="Arial" panose="020B0604020202020204" pitchFamily="34" charset="0"/>
              <a:buChar char="•"/>
            </a:pPr>
            <a:r>
              <a:rPr lang="en-US" sz="2000" dirty="0" smtClean="0"/>
              <a:t>Need for semi skilled personnel with basic training.</a:t>
            </a:r>
          </a:p>
          <a:p>
            <a:pPr algn="l" rtl="0">
              <a:buClrTx/>
              <a:buFont typeface="Arial" panose="020B0604020202020204" pitchFamily="34" charset="0"/>
              <a:buChar char="•"/>
            </a:pPr>
            <a:r>
              <a:rPr lang="en-US" sz="2000" dirty="0" smtClean="0"/>
              <a:t>National data show more than 3 times more private security guards than federal, state and local law enforcement personnel, </a:t>
            </a:r>
            <a:r>
              <a:rPr lang="en-US" sz="2000" dirty="0" smtClean="0"/>
              <a:t>are mostly </a:t>
            </a:r>
            <a:r>
              <a:rPr lang="en-US" sz="2000" dirty="0" smtClean="0"/>
              <a:t>idle at disaster.</a:t>
            </a:r>
          </a:p>
          <a:p>
            <a:pPr algn="l" rtl="0">
              <a:buClrTx/>
              <a:buFont typeface="Arial" panose="020B0604020202020204" pitchFamily="34" charset="0"/>
              <a:buChar char="•"/>
            </a:pPr>
            <a:r>
              <a:rPr lang="en-US" sz="2000" dirty="0" smtClean="0"/>
              <a:t>Emergency personnel (e.g. medical) is idle at time of disaster and available for public use </a:t>
            </a:r>
            <a:r>
              <a:rPr lang="en-US" sz="2000" dirty="0" smtClean="0"/>
              <a:t>(Late Mayor </a:t>
            </a:r>
            <a:r>
              <a:rPr lang="en-US" sz="2000" dirty="0" err="1" smtClean="0"/>
              <a:t>Menino’s</a:t>
            </a:r>
            <a:r>
              <a:rPr lang="en-US" sz="2000" dirty="0" smtClean="0"/>
              <a:t> </a:t>
            </a:r>
            <a:r>
              <a:rPr lang="en-US" sz="2000" dirty="0" smtClean="0"/>
              <a:t>initiative in Boston).</a:t>
            </a:r>
          </a:p>
        </p:txBody>
      </p:sp>
      <p:sp>
        <p:nvSpPr>
          <p:cNvPr id="5" name="Title 1"/>
          <p:cNvSpPr>
            <a:spLocks noGrp="1"/>
          </p:cNvSpPr>
          <p:nvPr>
            <p:ph type="title"/>
          </p:nvPr>
        </p:nvSpPr>
        <p:spPr>
          <a:xfrm>
            <a:off x="0" y="0"/>
            <a:ext cx="9144000" cy="2359152"/>
          </a:xfrm>
        </p:spPr>
        <p:txBody>
          <a:bodyPr>
            <a:normAutofit/>
          </a:bodyPr>
          <a:lstStyle/>
          <a:p>
            <a:pPr algn="ctr"/>
            <a:r>
              <a:rPr lang="en-US" b="1" dirty="0" smtClean="0">
                <a:solidFill>
                  <a:schemeClr val="accent1"/>
                </a:solidFill>
              </a:rPr>
              <a:t>Our Model: Labor-Existing Conditions</a:t>
            </a:r>
            <a:endParaRPr lang="en-US" b="1" dirty="0">
              <a:solidFill>
                <a:schemeClr val="accent1"/>
              </a:solidFill>
            </a:endParaRPr>
          </a:p>
        </p:txBody>
      </p:sp>
    </p:spTree>
    <p:extLst>
      <p:ext uri="{BB962C8B-B14F-4D97-AF65-F5344CB8AC3E}">
        <p14:creationId xmlns:p14="http://schemas.microsoft.com/office/powerpoint/2010/main" val="4230866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rivate security offic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639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1" descr="http://www.themarker.com/polopoly_fs/1.2684040.1436897479!/image/1116486942.jpg_gen/derivatives/size_936xAuto/1116486942.jpg"/>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3991375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4187951"/>
          </a:xfrm>
          <a:noFill/>
        </p:spPr>
        <p:txBody>
          <a:bodyPr>
            <a:normAutofit lnSpcReduction="10000"/>
          </a:bodyPr>
          <a:lstStyle/>
          <a:p>
            <a:pPr algn="l" rtl="0">
              <a:buClrTx/>
              <a:buFont typeface="Arial" panose="020B0604020202020204" pitchFamily="34" charset="0"/>
              <a:buChar char="•"/>
            </a:pPr>
            <a:r>
              <a:rPr lang="en-US" sz="2000" dirty="0" smtClean="0"/>
              <a:t>Train, assign, and pay personnel for emergency peak time demand situations. Included, private security guards, all medical personnel for neighborhood centers (e.g. Boston), drivers, mechanics, and IT operators.</a:t>
            </a:r>
          </a:p>
          <a:p>
            <a:pPr algn="l" rtl="0">
              <a:buClrTx/>
              <a:buFont typeface="Arial" panose="020B0604020202020204" pitchFamily="34" charset="0"/>
              <a:buChar char="•"/>
            </a:pPr>
            <a:r>
              <a:rPr lang="en-US" sz="2000" dirty="0" smtClean="0"/>
              <a:t>Use of the region’s labor supply may yield lower social cost than the employment of the National Guard. Possibly deputize temporary key security guards who fulfill police tasks.  </a:t>
            </a:r>
          </a:p>
          <a:p>
            <a:pPr algn="l" rtl="0">
              <a:buClrTx/>
              <a:buFont typeface="Arial" panose="020B0604020202020204" pitchFamily="34" charset="0"/>
              <a:buChar char="•"/>
            </a:pPr>
            <a:r>
              <a:rPr lang="en-US" sz="2000" dirty="0" smtClean="0"/>
              <a:t>Recruit, train, and assign in advance volunteers. Limit “on the spot” volunteers unless </a:t>
            </a:r>
            <a:r>
              <a:rPr lang="en-US" sz="2000" smtClean="0"/>
              <a:t>especially needed </a:t>
            </a:r>
            <a:r>
              <a:rPr lang="en-US" sz="2000" dirty="0" smtClean="0"/>
              <a:t>(e.g. medical personnel.)</a:t>
            </a:r>
          </a:p>
          <a:p>
            <a:pPr algn="l" rtl="0">
              <a:buClrTx/>
              <a:buFont typeface="Arial" panose="020B0604020202020204" pitchFamily="34" charset="0"/>
              <a:buChar char="•"/>
            </a:pPr>
            <a:r>
              <a:rPr lang="en-US" sz="2000" dirty="0" smtClean="0"/>
              <a:t>Volunteers </a:t>
            </a:r>
            <a:r>
              <a:rPr lang="en-US" sz="2000" dirty="0"/>
              <a:t>can be signed up at colleges and universities, churches and fraternal organizations, retiree, and emergency response groups. </a:t>
            </a:r>
          </a:p>
        </p:txBody>
      </p:sp>
      <p:sp>
        <p:nvSpPr>
          <p:cNvPr id="5"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Our Model: Labor</a:t>
            </a:r>
            <a:endParaRPr lang="en-US" b="1" dirty="0">
              <a:solidFill>
                <a:schemeClr val="accent1"/>
              </a:solidFill>
            </a:endParaRPr>
          </a:p>
        </p:txBody>
      </p:sp>
    </p:spTree>
    <p:extLst>
      <p:ext uri="{BB962C8B-B14F-4D97-AF65-F5344CB8AC3E}">
        <p14:creationId xmlns:p14="http://schemas.microsoft.com/office/powerpoint/2010/main" val="3538570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4264152"/>
          </a:xfrm>
          <a:noFill/>
        </p:spPr>
        <p:txBody>
          <a:bodyPr>
            <a:noAutofit/>
          </a:bodyPr>
          <a:lstStyle/>
          <a:p>
            <a:pPr algn="l" rtl="0">
              <a:buClrTx/>
              <a:buFont typeface="Arial" panose="020B0604020202020204" pitchFamily="34" charset="0"/>
              <a:buChar char="•"/>
            </a:pPr>
            <a:r>
              <a:rPr lang="en-US" sz="1800" dirty="0" smtClean="0"/>
              <a:t>The CEO under the auspices of the Council </a:t>
            </a:r>
            <a:r>
              <a:rPr lang="en-US" sz="1800" dirty="0"/>
              <a:t>controls the entire homeland security budget and </a:t>
            </a:r>
            <a:r>
              <a:rPr lang="en-US" sz="1800" dirty="0" smtClean="0"/>
              <a:t>is not dependent </a:t>
            </a:r>
            <a:r>
              <a:rPr lang="en-US" sz="1800" dirty="0"/>
              <a:t>on various political jurisdictions for funding. </a:t>
            </a:r>
            <a:endParaRPr lang="en-US" sz="1800" dirty="0" smtClean="0"/>
          </a:p>
          <a:p>
            <a:pPr algn="l" rtl="0">
              <a:buClrTx/>
              <a:buFont typeface="Arial" panose="020B0604020202020204" pitchFamily="34" charset="0"/>
              <a:buChar char="•"/>
            </a:pPr>
            <a:r>
              <a:rPr lang="en-US" sz="1800" dirty="0"/>
              <a:t>T</a:t>
            </a:r>
            <a:r>
              <a:rPr lang="en-US" sz="1800" dirty="0" smtClean="0"/>
              <a:t>he </a:t>
            </a:r>
            <a:r>
              <a:rPr lang="en-US" sz="1800" dirty="0"/>
              <a:t>Council replaces other political jurisdiction on all homeland security issues and is not created as an additional layer. </a:t>
            </a:r>
            <a:endParaRPr lang="en-US" sz="1800" dirty="0" smtClean="0"/>
          </a:p>
          <a:p>
            <a:pPr algn="l" rtl="0">
              <a:buClrTx/>
              <a:buFont typeface="Arial" panose="020B0604020202020204" pitchFamily="34" charset="0"/>
              <a:buChar char="•"/>
            </a:pPr>
            <a:r>
              <a:rPr lang="en-US" sz="1800" dirty="0"/>
              <a:t>Allowing the Council to keep their </a:t>
            </a:r>
            <a:r>
              <a:rPr lang="en-US" sz="1800" dirty="0" smtClean="0"/>
              <a:t>savings. The </a:t>
            </a:r>
            <a:r>
              <a:rPr lang="en-US" sz="1800" dirty="0"/>
              <a:t>incentive to save and use the extra resources to enhance homeland security services in the region encourages innovation and efficient use of resources as evident in other competitive markets. </a:t>
            </a:r>
            <a:endParaRPr lang="en-US" sz="1800" dirty="0" smtClean="0"/>
          </a:p>
          <a:p>
            <a:pPr algn="l" rtl="0">
              <a:buClrTx/>
              <a:buFont typeface="Arial" panose="020B0604020202020204" pitchFamily="34" charset="0"/>
              <a:buChar char="•"/>
            </a:pPr>
            <a:r>
              <a:rPr lang="en-US" sz="1800" dirty="0"/>
              <a:t>S</a:t>
            </a:r>
            <a:r>
              <a:rPr lang="en-US" sz="1800" dirty="0" smtClean="0"/>
              <a:t>election </a:t>
            </a:r>
            <a:r>
              <a:rPr lang="en-US" sz="1800" dirty="0"/>
              <a:t>of a champion to head the operations of the Council. The champion should be a successful leader who is not subjected to political or narrow business pressure, and is financially secure. Public Private Partnerships usually improve efficiency of service delivery over that of monopolistic government</a:t>
            </a:r>
            <a:r>
              <a:rPr lang="en-US" sz="1800" dirty="0" smtClean="0"/>
              <a:t>.</a:t>
            </a:r>
          </a:p>
        </p:txBody>
      </p:sp>
      <p:sp>
        <p:nvSpPr>
          <p:cNvPr id="5"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Four Keys For Success</a:t>
            </a:r>
            <a:endParaRPr lang="en-US" b="1" dirty="0">
              <a:solidFill>
                <a:schemeClr val="accent1"/>
              </a:solidFill>
            </a:endParaRPr>
          </a:p>
        </p:txBody>
      </p:sp>
    </p:spTree>
    <p:extLst>
      <p:ext uri="{BB962C8B-B14F-4D97-AF65-F5344CB8AC3E}">
        <p14:creationId xmlns:p14="http://schemas.microsoft.com/office/powerpoint/2010/main" val="875176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a:ln>
            <a:noFill/>
          </a:ln>
        </p:spPr>
        <p:txBody>
          <a:bodyPr/>
          <a:lstStyle/>
          <a:p>
            <a:pPr algn="ctr"/>
            <a:r>
              <a:rPr lang="en-US" b="1" dirty="0" smtClean="0">
                <a:solidFill>
                  <a:schemeClr val="accent1"/>
                </a:solidFill>
              </a:rPr>
              <a:t>The Problem</a:t>
            </a:r>
            <a:endParaRPr lang="en-US" b="1" dirty="0">
              <a:solidFill>
                <a:schemeClr val="accent1"/>
              </a:solidFill>
            </a:endParaRPr>
          </a:p>
        </p:txBody>
      </p:sp>
      <p:sp>
        <p:nvSpPr>
          <p:cNvPr id="3" name="Content Placeholder 2"/>
          <p:cNvSpPr>
            <a:spLocks noGrp="1"/>
          </p:cNvSpPr>
          <p:nvPr>
            <p:ph idx="1"/>
          </p:nvPr>
        </p:nvSpPr>
        <p:spPr>
          <a:xfrm>
            <a:off x="914400" y="2286000"/>
            <a:ext cx="7315200" cy="3276600"/>
          </a:xfrm>
          <a:noFill/>
          <a:effectLst/>
        </p:spPr>
        <p:txBody>
          <a:bodyPr>
            <a:noAutofit/>
          </a:bodyPr>
          <a:lstStyle/>
          <a:p>
            <a:pPr marL="0" indent="0" algn="just" rtl="0">
              <a:buNone/>
            </a:pPr>
            <a:r>
              <a:rPr lang="en-US" dirty="0" smtClean="0"/>
              <a:t>Global warming, and a rise of extreme religiously related terrorism have already raised and are expected to yield severe disasters.</a:t>
            </a:r>
          </a:p>
          <a:p>
            <a:pPr marL="0" indent="0" algn="just" rtl="0">
              <a:buNone/>
            </a:pPr>
            <a:endParaRPr lang="en-US" dirty="0"/>
          </a:p>
          <a:p>
            <a:pPr marL="0" indent="0" algn="just" rtl="0">
              <a:buNone/>
            </a:pPr>
            <a:r>
              <a:rPr lang="en-US" dirty="0" smtClean="0"/>
              <a:t>Government led preparation, response, and recovery efforts from natural and manmade disasters appeared to have failed or had limited success.  </a:t>
            </a:r>
          </a:p>
          <a:p>
            <a:pPr marL="0" indent="0" algn="just" rtl="0">
              <a:buNone/>
            </a:pPr>
            <a:endParaRPr lang="en-US" dirty="0"/>
          </a:p>
        </p:txBody>
      </p:sp>
    </p:spTree>
    <p:extLst>
      <p:ext uri="{BB962C8B-B14F-4D97-AF65-F5344CB8AC3E}">
        <p14:creationId xmlns:p14="http://schemas.microsoft.com/office/powerpoint/2010/main" val="1300561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4187951"/>
          </a:xfrm>
          <a:noFill/>
        </p:spPr>
        <p:txBody>
          <a:bodyPr>
            <a:normAutofit/>
          </a:bodyPr>
          <a:lstStyle/>
          <a:p>
            <a:pPr algn="l" rtl="0">
              <a:buClrTx/>
              <a:buFont typeface="Arial" panose="020B0604020202020204" pitchFamily="34" charset="0"/>
              <a:buChar char="•"/>
            </a:pPr>
            <a:r>
              <a:rPr lang="en-US" sz="2000" dirty="0" smtClean="0"/>
              <a:t>Regulation that requires CI to insure for direct and external costs of a disaster. </a:t>
            </a:r>
            <a:r>
              <a:rPr lang="en-US" sz="2000" dirty="0"/>
              <a:t>Insurance policies for homeland security require various deductibles that allow the insurer to encourage some preventive activities. </a:t>
            </a:r>
            <a:endParaRPr lang="en-US" sz="2000" dirty="0" smtClean="0"/>
          </a:p>
          <a:p>
            <a:pPr algn="l" rtl="0">
              <a:buClrTx/>
              <a:buFont typeface="Arial" panose="020B0604020202020204" pitchFamily="34" charset="0"/>
              <a:buChar char="•"/>
            </a:pPr>
            <a:r>
              <a:rPr lang="en-US" sz="2000" dirty="0"/>
              <a:t>Insurance companies will </a:t>
            </a:r>
            <a:r>
              <a:rPr lang="en-US" sz="2000" dirty="0" smtClean="0"/>
              <a:t>design how </a:t>
            </a:r>
            <a:r>
              <a:rPr lang="en-US" sz="2000" dirty="0"/>
              <a:t>to reduce risk exposure and </a:t>
            </a:r>
            <a:r>
              <a:rPr lang="en-US" sz="2000" dirty="0" smtClean="0"/>
              <a:t>discounts </a:t>
            </a:r>
            <a:r>
              <a:rPr lang="en-US" sz="2000" dirty="0"/>
              <a:t>that could encourage mitigating activities by CI owners. </a:t>
            </a:r>
            <a:r>
              <a:rPr lang="en-US" sz="2000" dirty="0" smtClean="0"/>
              <a:t>Competition </a:t>
            </a:r>
            <a:r>
              <a:rPr lang="en-US" sz="2000" dirty="0"/>
              <a:t>among insurance companies will lead to efficient incentives and pricing of preventive activities. Thus, competitively inspired insurance planners and inspectors might replace monopolistic government spending and </a:t>
            </a:r>
            <a:r>
              <a:rPr lang="en-US" sz="2000" dirty="0" smtClean="0"/>
              <a:t>imposition of regulation </a:t>
            </a:r>
            <a:r>
              <a:rPr lang="en-US" sz="2000" dirty="0"/>
              <a:t>compliancy</a:t>
            </a:r>
            <a:r>
              <a:rPr lang="en-US" sz="2000" dirty="0" smtClean="0"/>
              <a:t>.</a:t>
            </a:r>
            <a:endParaRPr lang="en-US" sz="2000" dirty="0"/>
          </a:p>
        </p:txBody>
      </p:sp>
      <p:sp>
        <p:nvSpPr>
          <p:cNvPr id="5"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Market Orientation</a:t>
            </a:r>
            <a:endParaRPr lang="en-US" b="1" dirty="0">
              <a:solidFill>
                <a:schemeClr val="accent1"/>
              </a:solidFill>
            </a:endParaRPr>
          </a:p>
        </p:txBody>
      </p:sp>
    </p:spTree>
    <p:extLst>
      <p:ext uri="{BB962C8B-B14F-4D97-AF65-F5344CB8AC3E}">
        <p14:creationId xmlns:p14="http://schemas.microsoft.com/office/powerpoint/2010/main" val="1695681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4187951"/>
          </a:xfrm>
          <a:noFill/>
        </p:spPr>
        <p:txBody>
          <a:bodyPr>
            <a:noAutofit/>
          </a:bodyPr>
          <a:lstStyle/>
          <a:p>
            <a:pPr algn="l" rtl="0">
              <a:buClrTx/>
              <a:buFont typeface="Arial" panose="020B0604020202020204" pitchFamily="34" charset="0"/>
              <a:buChar char="•"/>
            </a:pPr>
            <a:r>
              <a:rPr lang="en-US" sz="1600" dirty="0"/>
              <a:t>A </a:t>
            </a:r>
            <a:r>
              <a:rPr lang="en-US" sz="1600" dirty="0" smtClean="0"/>
              <a:t>disaster </a:t>
            </a:r>
            <a:r>
              <a:rPr lang="en-US" sz="1600" dirty="0"/>
              <a:t>is an event with low probability of occurrence, but if it occurs the expected costs are high</a:t>
            </a:r>
            <a:r>
              <a:rPr lang="en-US" sz="1600" dirty="0" smtClean="0"/>
              <a:t>. Thus, public &amp; private policymakers underspend on preventive activities. </a:t>
            </a:r>
          </a:p>
          <a:p>
            <a:pPr algn="l" rtl="0">
              <a:buClrTx/>
              <a:buFont typeface="Arial" panose="020B0604020202020204" pitchFamily="34" charset="0"/>
              <a:buChar char="•"/>
            </a:pPr>
            <a:r>
              <a:rPr lang="en-US" sz="1600" dirty="0"/>
              <a:t>A</a:t>
            </a:r>
            <a:r>
              <a:rPr lang="en-US" sz="1600" dirty="0" smtClean="0"/>
              <a:t>symmetric </a:t>
            </a:r>
            <a:r>
              <a:rPr lang="en-US" sz="1600" dirty="0"/>
              <a:t>information </a:t>
            </a:r>
            <a:r>
              <a:rPr lang="en-US" sz="1600" dirty="0" smtClean="0"/>
              <a:t>between terrorists and security forces usually </a:t>
            </a:r>
            <a:r>
              <a:rPr lang="en-US" sz="1600" dirty="0"/>
              <a:t>makes highly effective protection difficult or very costly</a:t>
            </a:r>
            <a:r>
              <a:rPr lang="en-US" sz="1600" dirty="0" smtClean="0"/>
              <a:t>.</a:t>
            </a:r>
          </a:p>
          <a:p>
            <a:pPr algn="l" rtl="0">
              <a:buClrTx/>
              <a:buFont typeface="Arial" panose="020B0604020202020204" pitchFamily="34" charset="0"/>
              <a:buChar char="•"/>
            </a:pPr>
            <a:r>
              <a:rPr lang="en-US" sz="1600" dirty="0" smtClean="0"/>
              <a:t>This </a:t>
            </a:r>
            <a:r>
              <a:rPr lang="en-US" sz="1600" dirty="0"/>
              <a:t>study identifies enhancement of PPP by volunteers, shifting responsibilities from all three levels of government to a flexible regional entity that relies on existing resources, and most importantly selection of a person with proven entrepreneurial skills to lead the preparation, response and recovery efforts.   </a:t>
            </a:r>
          </a:p>
          <a:p>
            <a:pPr algn="l" rtl="0">
              <a:buClrTx/>
              <a:buFont typeface="Arial" panose="020B0604020202020204" pitchFamily="34" charset="0"/>
              <a:buChar char="•"/>
            </a:pPr>
            <a:r>
              <a:rPr lang="en-US" sz="1600" dirty="0"/>
              <a:t>G</a:t>
            </a:r>
            <a:r>
              <a:rPr lang="en-US" sz="1600" dirty="0" smtClean="0"/>
              <a:t>overnment </a:t>
            </a:r>
            <a:r>
              <a:rPr lang="en-US" sz="1600" dirty="0"/>
              <a:t>actions are influenced by individual interest that could deviate from those of the community</a:t>
            </a:r>
            <a:r>
              <a:rPr lang="en-US" sz="1600" dirty="0" smtClean="0"/>
              <a:t>. </a:t>
            </a:r>
            <a:r>
              <a:rPr lang="en-US" sz="1600" dirty="0"/>
              <a:t>Introducing competition to the often monopolistic government production and greater involvement of corporate executives in the production of public goods </a:t>
            </a:r>
            <a:r>
              <a:rPr lang="en-US" sz="1600" dirty="0" smtClean="0"/>
              <a:t>improves </a:t>
            </a:r>
            <a:r>
              <a:rPr lang="en-US" sz="1600" dirty="0"/>
              <a:t>efficiency.</a:t>
            </a:r>
          </a:p>
        </p:txBody>
      </p:sp>
      <p:sp>
        <p:nvSpPr>
          <p:cNvPr id="5"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Summary</a:t>
            </a:r>
            <a:endParaRPr lang="en-US" b="1" dirty="0">
              <a:solidFill>
                <a:schemeClr val="accent1"/>
              </a:solidFill>
            </a:endParaRPr>
          </a:p>
        </p:txBody>
      </p:sp>
    </p:spTree>
    <p:extLst>
      <p:ext uri="{BB962C8B-B14F-4D97-AF65-F5344CB8AC3E}">
        <p14:creationId xmlns:p14="http://schemas.microsoft.com/office/powerpoint/2010/main" val="3535702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315200" cy="3273551"/>
          </a:xfrm>
          <a:noFill/>
        </p:spPr>
        <p:txBody>
          <a:bodyPr>
            <a:normAutofit/>
          </a:bodyPr>
          <a:lstStyle/>
          <a:p>
            <a:pPr algn="l" rtl="0">
              <a:buClrTx/>
              <a:buFont typeface="Arial" panose="020B0604020202020204" pitchFamily="34" charset="0"/>
              <a:buChar char="•"/>
            </a:pPr>
            <a:r>
              <a:rPr lang="en-US" sz="2200" dirty="0" smtClean="0"/>
              <a:t>Shifting HLS control &amp; management from divisible federal/state/local government to regional council.</a:t>
            </a:r>
          </a:p>
          <a:p>
            <a:pPr algn="l" rtl="0">
              <a:buClrTx/>
              <a:buFont typeface="Arial" panose="020B0604020202020204" pitchFamily="34" charset="0"/>
              <a:buChar char="•"/>
            </a:pPr>
            <a:r>
              <a:rPr lang="en-US" sz="2200" dirty="0"/>
              <a:t>Introduction of competition, volunteers, and independent and entrepreneurial leaders while reducing the role of government will enhance control and management of disasters and most importantly introduce incentives for managerial and technological innovations. </a:t>
            </a:r>
          </a:p>
        </p:txBody>
      </p:sp>
      <p:sp>
        <p:nvSpPr>
          <p:cNvPr id="5" name="Title 1"/>
          <p:cNvSpPr>
            <a:spLocks noGrp="1"/>
          </p:cNvSpPr>
          <p:nvPr>
            <p:ph type="title"/>
          </p:nvPr>
        </p:nvSpPr>
        <p:spPr>
          <a:xfrm>
            <a:off x="0" y="0"/>
            <a:ext cx="9144000" cy="1828800"/>
          </a:xfrm>
        </p:spPr>
        <p:txBody>
          <a:bodyPr>
            <a:normAutofit/>
          </a:bodyPr>
          <a:lstStyle/>
          <a:p>
            <a:pPr algn="ctr"/>
            <a:r>
              <a:rPr lang="en-US" b="1" dirty="0" smtClean="0">
                <a:solidFill>
                  <a:schemeClr val="accent1"/>
                </a:solidFill>
              </a:rPr>
              <a:t>Summary</a:t>
            </a:r>
            <a:endParaRPr lang="en-US" b="1" dirty="0">
              <a:solidFill>
                <a:schemeClr val="accent1"/>
              </a:solidFill>
            </a:endParaRPr>
          </a:p>
        </p:txBody>
      </p:sp>
    </p:spTree>
    <p:extLst>
      <p:ext uri="{BB962C8B-B14F-4D97-AF65-F5344CB8AC3E}">
        <p14:creationId xmlns:p14="http://schemas.microsoft.com/office/powerpoint/2010/main" val="3141157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p:spPr>
        <p:txBody>
          <a:bodyPr/>
          <a:lstStyle/>
          <a:p>
            <a:pPr algn="ctr"/>
            <a:r>
              <a:rPr lang="en-US" b="1" dirty="0" smtClean="0">
                <a:solidFill>
                  <a:schemeClr val="accent1"/>
                </a:solidFill>
              </a:rPr>
              <a:t>Interdisciplinary Sources</a:t>
            </a:r>
            <a:endParaRPr lang="en-US" b="1" dirty="0">
              <a:solidFill>
                <a:schemeClr val="accent1"/>
              </a:solidFill>
            </a:endParaRPr>
          </a:p>
        </p:txBody>
      </p:sp>
      <p:sp>
        <p:nvSpPr>
          <p:cNvPr id="3" name="Content Placeholder 2"/>
          <p:cNvSpPr>
            <a:spLocks noGrp="1"/>
          </p:cNvSpPr>
          <p:nvPr>
            <p:ph idx="1"/>
          </p:nvPr>
        </p:nvSpPr>
        <p:spPr>
          <a:xfrm>
            <a:off x="914400" y="2743200"/>
            <a:ext cx="7315200" cy="2587751"/>
          </a:xfrm>
          <a:noFill/>
        </p:spPr>
        <p:txBody>
          <a:bodyPr anchor="t" anchorCtr="0">
            <a:normAutofit/>
          </a:bodyPr>
          <a:lstStyle/>
          <a:p>
            <a:pPr algn="l" rtl="0">
              <a:buClrTx/>
              <a:buFont typeface="Arial" panose="020B0604020202020204" pitchFamily="34" charset="0"/>
              <a:buChar char="•"/>
            </a:pPr>
            <a:r>
              <a:rPr lang="en-US" sz="2800" dirty="0" smtClean="0"/>
              <a:t>Public Choice</a:t>
            </a:r>
          </a:p>
          <a:p>
            <a:pPr algn="l" rtl="0">
              <a:buClrTx/>
              <a:buFont typeface="Arial" panose="020B0604020202020204" pitchFamily="34" charset="0"/>
              <a:buChar char="•"/>
            </a:pPr>
            <a:r>
              <a:rPr lang="en-US" sz="2800" dirty="0" smtClean="0"/>
              <a:t>Public Administration</a:t>
            </a:r>
          </a:p>
          <a:p>
            <a:pPr algn="l" rtl="0">
              <a:buClrTx/>
              <a:buFont typeface="Arial" panose="020B0604020202020204" pitchFamily="34" charset="0"/>
              <a:buChar char="•"/>
            </a:pPr>
            <a:r>
              <a:rPr lang="en-US" sz="2800" dirty="0" smtClean="0"/>
              <a:t>Regional Science</a:t>
            </a:r>
          </a:p>
          <a:p>
            <a:pPr algn="l" rtl="0">
              <a:buClrTx/>
              <a:buFont typeface="Arial" panose="020B0604020202020204" pitchFamily="34" charset="0"/>
              <a:buChar char="•"/>
            </a:pPr>
            <a:r>
              <a:rPr lang="en-US" sz="2800" dirty="0" smtClean="0"/>
              <a:t>Homeland Security</a:t>
            </a:r>
          </a:p>
        </p:txBody>
      </p:sp>
    </p:spTree>
    <p:extLst>
      <p:ext uri="{BB962C8B-B14F-4D97-AF65-F5344CB8AC3E}">
        <p14:creationId xmlns:p14="http://schemas.microsoft.com/office/powerpoint/2010/main" val="81621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362200"/>
          </a:xfrm>
        </p:spPr>
        <p:txBody>
          <a:bodyPr>
            <a:normAutofit/>
          </a:bodyPr>
          <a:lstStyle/>
          <a:p>
            <a:pPr algn="ctr"/>
            <a:r>
              <a:rPr lang="en-US" b="1" dirty="0" smtClean="0">
                <a:solidFill>
                  <a:schemeClr val="accent1"/>
                </a:solidFill>
              </a:rPr>
              <a:t>Reasons for Social </a:t>
            </a:r>
            <a:br>
              <a:rPr lang="en-US" b="1" dirty="0" smtClean="0">
                <a:solidFill>
                  <a:schemeClr val="accent1"/>
                </a:solidFill>
              </a:rPr>
            </a:br>
            <a:r>
              <a:rPr lang="en-US" b="1" dirty="0" smtClean="0">
                <a:solidFill>
                  <a:schemeClr val="accent1"/>
                </a:solidFill>
              </a:rPr>
              <a:t>Inefficient Behavior</a:t>
            </a:r>
            <a:endParaRPr lang="en-US" b="1" dirty="0">
              <a:solidFill>
                <a:schemeClr val="accent1"/>
              </a:solidFill>
            </a:endParaRPr>
          </a:p>
        </p:txBody>
      </p:sp>
      <p:sp>
        <p:nvSpPr>
          <p:cNvPr id="3" name="Content Placeholder 2"/>
          <p:cNvSpPr>
            <a:spLocks noGrp="1"/>
          </p:cNvSpPr>
          <p:nvPr>
            <p:ph idx="1"/>
          </p:nvPr>
        </p:nvSpPr>
        <p:spPr>
          <a:xfrm>
            <a:off x="914400" y="2743200"/>
            <a:ext cx="7315200" cy="3581400"/>
          </a:xfrm>
          <a:noFill/>
          <a:effectLst/>
        </p:spPr>
        <p:txBody>
          <a:bodyPr>
            <a:noAutofit/>
          </a:bodyPr>
          <a:lstStyle/>
          <a:p>
            <a:pPr marL="0" indent="0" algn="l" rtl="0">
              <a:buNone/>
            </a:pPr>
            <a:r>
              <a:rPr lang="en-US" sz="3200" b="1" dirty="0" smtClean="0"/>
              <a:t>1. Short term view</a:t>
            </a:r>
          </a:p>
          <a:p>
            <a:pPr marL="0" indent="0" algn="just" rtl="0">
              <a:lnSpc>
                <a:spcPct val="150000"/>
              </a:lnSpc>
              <a:buNone/>
            </a:pPr>
            <a:r>
              <a:rPr lang="en-US" sz="1600" dirty="0" smtClean="0"/>
              <a:t>Immediate success to satisfy the public. Visible services tend to be over-funded while longer term success like HLS tend to be under-funded. Examples include fortifying levies in New Orleans, and under-funding pensions and retiree healthcare.</a:t>
            </a:r>
          </a:p>
          <a:p>
            <a:pPr marL="0" indent="0" algn="l" rtl="0">
              <a:buNone/>
            </a:pPr>
            <a:endParaRPr lang="en-US" dirty="0"/>
          </a:p>
        </p:txBody>
      </p:sp>
    </p:spTree>
    <p:extLst>
      <p:ext uri="{BB962C8B-B14F-4D97-AF65-F5344CB8AC3E}">
        <p14:creationId xmlns:p14="http://schemas.microsoft.com/office/powerpoint/2010/main" val="135258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
        <p:nvSpPr>
          <p:cNvPr id="3" name="Content Placeholder 2"/>
          <p:cNvSpPr>
            <a:spLocks noGrp="1"/>
          </p:cNvSpPr>
          <p:nvPr>
            <p:ph idx="1"/>
          </p:nvPr>
        </p:nvSpPr>
        <p:spPr>
          <a:xfrm>
            <a:off x="914400" y="2743200"/>
            <a:ext cx="7315200" cy="3809999"/>
          </a:xfrm>
          <a:noFill/>
          <a:effectLst/>
        </p:spPr>
        <p:txBody>
          <a:bodyPr>
            <a:noAutofit/>
          </a:bodyPr>
          <a:lstStyle/>
          <a:p>
            <a:pPr marL="0" indent="0" algn="l" rtl="0">
              <a:buNone/>
            </a:pPr>
            <a:r>
              <a:rPr lang="en-US" sz="3200" b="1" dirty="0" smtClean="0"/>
              <a:t>2. Type 1 and 2 errors</a:t>
            </a:r>
          </a:p>
          <a:p>
            <a:pPr marL="0" indent="0" algn="just" rtl="0">
              <a:lnSpc>
                <a:spcPct val="170000"/>
              </a:lnSpc>
              <a:buNone/>
            </a:pPr>
            <a:r>
              <a:rPr lang="en-US" sz="1600" dirty="0" smtClean="0"/>
              <a:t>Type 1 error is when a risky action is taken and turns out to be undesired. As such public officials are blamed. Type 2 action is when no action is taken and people get hurt, however officials cannot be easily blamed. Everyone observes when a mistake is done while avoiding a risky action is less noticeable and blame cannot be easily attributed. Thus, officials are risk averse and avoid type 1 errors. Example, delaying summer evacuation when a hurricane is expected at low probability.  </a:t>
            </a:r>
            <a:endParaRPr lang="en-US" sz="1600" dirty="0"/>
          </a:p>
        </p:txBody>
      </p:sp>
    </p:spTree>
    <p:extLst>
      <p:ext uri="{BB962C8B-B14F-4D97-AF65-F5344CB8AC3E}">
        <p14:creationId xmlns:p14="http://schemas.microsoft.com/office/powerpoint/2010/main" val="185585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3886200"/>
          </a:xfrm>
          <a:noFill/>
        </p:spPr>
        <p:txBody>
          <a:bodyPr/>
          <a:lstStyle/>
          <a:p>
            <a:pPr marL="0" indent="0" algn="l" rtl="0">
              <a:buNone/>
            </a:pPr>
            <a:r>
              <a:rPr lang="en-US" sz="3200" b="1" dirty="0" smtClean="0"/>
              <a:t>3. Visibility and political gain</a:t>
            </a:r>
          </a:p>
          <a:p>
            <a:pPr marL="0" indent="0" algn="just" rtl="0">
              <a:lnSpc>
                <a:spcPct val="150000"/>
              </a:lnSpc>
              <a:buNone/>
            </a:pPr>
            <a:r>
              <a:rPr lang="en-US" sz="1600" dirty="0"/>
              <a:t>Both elected officials and bureaucrats allocate resources on visible activities that benefit constituents and glorify them while minimizing spending on homeland security activities that may yield higher net social benefits. </a:t>
            </a:r>
          </a:p>
        </p:txBody>
      </p:sp>
      <p:sp>
        <p:nvSpPr>
          <p:cNvPr id="5"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112703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4340352"/>
          </a:xfrm>
          <a:noFill/>
        </p:spPr>
        <p:txBody>
          <a:bodyPr>
            <a:noAutofit/>
          </a:bodyPr>
          <a:lstStyle/>
          <a:p>
            <a:pPr marL="0" indent="0" algn="l" rtl="0">
              <a:buNone/>
            </a:pPr>
            <a:r>
              <a:rPr lang="en-US" sz="3200" b="1" dirty="0" smtClean="0"/>
              <a:t>4. Tragedy of the commons</a:t>
            </a:r>
          </a:p>
          <a:p>
            <a:pPr marL="0" indent="0" algn="just" rtl="0">
              <a:lnSpc>
                <a:spcPct val="160000"/>
              </a:lnSpc>
              <a:buNone/>
            </a:pPr>
            <a:r>
              <a:rPr lang="en-US" sz="1600" dirty="0"/>
              <a:t>Markets may result in levels of protection against disasters that are below their own private values. </a:t>
            </a:r>
            <a:r>
              <a:rPr lang="en-US" sz="1600" dirty="0" smtClean="0"/>
              <a:t>As </a:t>
            </a:r>
            <a:r>
              <a:rPr lang="en-US" sz="1600" dirty="0"/>
              <a:t>more private infrastructure companies participate in any local market, competition stiffens, and more resources are shifted from non-immediate functions to satisfy short term efficient production needs that lower costs.  Competition forces firms to lower costs and shift resources from research and development and security to direct marketing and production </a:t>
            </a:r>
          </a:p>
        </p:txBody>
      </p:sp>
      <p:sp>
        <p:nvSpPr>
          <p:cNvPr id="5"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289274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43200"/>
            <a:ext cx="7315200" cy="3883152"/>
          </a:xfrm>
          <a:noFill/>
        </p:spPr>
        <p:txBody>
          <a:bodyPr>
            <a:noAutofit/>
          </a:bodyPr>
          <a:lstStyle/>
          <a:p>
            <a:pPr marL="0" indent="0" algn="l" rtl="0">
              <a:buNone/>
            </a:pPr>
            <a:r>
              <a:rPr lang="en-US" sz="3200" b="1" dirty="0" smtClean="0"/>
              <a:t>5. </a:t>
            </a:r>
            <a:r>
              <a:rPr lang="en-US" sz="3200" b="1" dirty="0"/>
              <a:t>Unpredictable impacts of </a:t>
            </a:r>
            <a:r>
              <a:rPr lang="en-US" sz="3200" b="1" dirty="0" smtClean="0"/>
              <a:t>disaster</a:t>
            </a:r>
          </a:p>
          <a:p>
            <a:pPr marL="0" indent="0" algn="just" rtl="0">
              <a:lnSpc>
                <a:spcPct val="150000"/>
              </a:lnSpc>
              <a:buNone/>
            </a:pPr>
            <a:r>
              <a:rPr lang="en-US" sz="1600" dirty="0"/>
              <a:t>Public decisions about spending on homeland security should depend on social cost-benefit findings that include external costs.  Private infrastructure companies base their spending on security mainly on private costs and benefits that accrue to them in disaster while under </a:t>
            </a:r>
            <a:r>
              <a:rPr lang="en-US" sz="1600" dirty="0" smtClean="0"/>
              <a:t>estimating </a:t>
            </a:r>
            <a:r>
              <a:rPr lang="en-US" sz="1600" dirty="0"/>
              <a:t>external costs. </a:t>
            </a:r>
            <a:r>
              <a:rPr lang="en-US" sz="1600" dirty="0" smtClean="0"/>
              <a:t>Also</a:t>
            </a:r>
            <a:r>
              <a:rPr lang="en-US" sz="1600" dirty="0"/>
              <a:t>, the risk or the probability of a disaster occurrence is often unknown which further yields cost estimated to be inaccurate</a:t>
            </a:r>
            <a:r>
              <a:rPr lang="en-US" sz="1600" dirty="0" smtClean="0"/>
              <a:t>. </a:t>
            </a:r>
            <a:r>
              <a:rPr lang="en-US" sz="1600" dirty="0"/>
              <a:t>Thus, both public and private entities cannot determine the correct spending on </a:t>
            </a:r>
            <a:r>
              <a:rPr lang="en-US" sz="1600" dirty="0" smtClean="0"/>
              <a:t>security.  </a:t>
            </a:r>
          </a:p>
        </p:txBody>
      </p:sp>
      <p:sp>
        <p:nvSpPr>
          <p:cNvPr id="5" name="Title 1"/>
          <p:cNvSpPr>
            <a:spLocks noGrp="1"/>
          </p:cNvSpPr>
          <p:nvPr>
            <p:ph type="title"/>
          </p:nvPr>
        </p:nvSpPr>
        <p:spPr>
          <a:xfrm>
            <a:off x="0" y="0"/>
            <a:ext cx="9144000" cy="2359152"/>
          </a:xfrm>
        </p:spPr>
        <p:txBody>
          <a:bodyPr>
            <a:normAutofit/>
          </a:bodyPr>
          <a:lstStyle/>
          <a:p>
            <a:pPr algn="ctr"/>
            <a:r>
              <a:rPr lang="en-US" b="1" dirty="0">
                <a:solidFill>
                  <a:schemeClr val="accent1"/>
                </a:solidFill>
              </a:rPr>
              <a:t>Reasons for </a:t>
            </a:r>
            <a:r>
              <a:rPr lang="en-US" b="1" dirty="0" smtClean="0">
                <a:solidFill>
                  <a:schemeClr val="accent1"/>
                </a:solidFill>
              </a:rPr>
              <a:t>Social </a:t>
            </a:r>
            <a:br>
              <a:rPr lang="en-US" b="1" dirty="0" smtClean="0">
                <a:solidFill>
                  <a:schemeClr val="accent1"/>
                </a:solidFill>
              </a:rPr>
            </a:br>
            <a:r>
              <a:rPr lang="en-US" b="1" dirty="0" smtClean="0">
                <a:solidFill>
                  <a:schemeClr val="accent1"/>
                </a:solidFill>
              </a:rPr>
              <a:t>Inefficient </a:t>
            </a:r>
            <a:r>
              <a:rPr lang="en-US" b="1" dirty="0">
                <a:solidFill>
                  <a:schemeClr val="accent1"/>
                </a:solidFill>
              </a:rPr>
              <a:t>Behavior</a:t>
            </a:r>
          </a:p>
        </p:txBody>
      </p:sp>
    </p:spTree>
    <p:extLst>
      <p:ext uri="{BB962C8B-B14F-4D97-AF65-F5344CB8AC3E}">
        <p14:creationId xmlns:p14="http://schemas.microsoft.com/office/powerpoint/2010/main" val="1136414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akim1">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Hakim1" id="{A58836BD-CB8B-44C8-A75D-34D8A08E3D80}" vid="{42111904-F289-4200-ADB8-48A7E1ED91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Hakim1</Template>
  <TotalTime>4280</TotalTime>
  <Words>2680</Words>
  <Application>Microsoft Office PowerPoint</Application>
  <PresentationFormat>On-screen Show (4:3)</PresentationFormat>
  <Paragraphs>132</Paragraphs>
  <Slides>32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Constantia</vt:lpstr>
      <vt:lpstr>Wingdings 2</vt:lpstr>
      <vt:lpstr>Hakim1</vt:lpstr>
      <vt:lpstr>PowerPoint Presentation</vt:lpstr>
      <vt:lpstr>SUBSTITUTING EXISTING FEDERAL/STATE/LOCAL CONTROL AND MANAGED HOMELAND SECURITY SERVICES WITH REGIONAL GOVERNANCE: A PUBLIC CHOICE  APPROACH</vt:lpstr>
      <vt:lpstr>The Problem</vt:lpstr>
      <vt:lpstr>Interdisciplinary Sources</vt:lpstr>
      <vt:lpstr>Reasons for Social  Inefficient Behavior</vt:lpstr>
      <vt:lpstr>Reasons for Social  Inefficient Behavior</vt:lpstr>
      <vt:lpstr>Reasons for Social  Inefficient Behavior</vt:lpstr>
      <vt:lpstr>Reasons for Social  Inefficient Behavior</vt:lpstr>
      <vt:lpstr>Reasons for Social  Inefficient Behavior</vt:lpstr>
      <vt:lpstr>Reasons for Social  Inefficient Behavior</vt:lpstr>
      <vt:lpstr>Reasons for Social  Inefficient Behavior</vt:lpstr>
      <vt:lpstr>Reasons for Social  Inefficient Behavior</vt:lpstr>
      <vt:lpstr>Reasons for Social  Inefficient Behavior</vt:lpstr>
      <vt:lpstr>Reasons for Social  Inefficient Behavior</vt:lpstr>
      <vt:lpstr>Reasons for Social  Inefficient Behavior</vt:lpstr>
      <vt:lpstr>Reasons for Social  Inefficient Behavior</vt:lpstr>
      <vt:lpstr>PowerPoint Presentation</vt:lpstr>
      <vt:lpstr>PowerPoint Presentation</vt:lpstr>
      <vt:lpstr>Our Model</vt:lpstr>
      <vt:lpstr>PowerPoint Presentation</vt:lpstr>
      <vt:lpstr>Our Model: Regionalization</vt:lpstr>
      <vt:lpstr>Our Model: Management</vt:lpstr>
      <vt:lpstr>Our Model: Leadership</vt:lpstr>
      <vt:lpstr>Our Model: Equipment</vt:lpstr>
      <vt:lpstr>Our Model: Labor-Existing Conditions</vt:lpstr>
      <vt:lpstr>PowerPoint Presentation</vt:lpstr>
      <vt:lpstr>PowerPoint Presentation</vt:lpstr>
      <vt:lpstr>Our Model: Labor</vt:lpstr>
      <vt:lpstr>Four Keys For Success</vt:lpstr>
      <vt:lpstr>Market Orientation</vt:lpstr>
      <vt:lpstr>Summary</vt:lpstr>
      <vt:lpstr>Summary</vt:lpstr>
    </vt:vector>
  </TitlesOfParts>
  <Company>College of Liberal Arts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Substituting Existing Federal/State/Local Control and Managed Homeland Security Services with Regional Governance: A Public Choice Approach</dc:title>
  <dc:creator>Simon Hakim</dc:creator>
  <cp:lastModifiedBy>Simon Hakim</cp:lastModifiedBy>
  <cp:revision>124</cp:revision>
  <dcterms:created xsi:type="dcterms:W3CDTF">2015-06-25T07:46:53Z</dcterms:created>
  <dcterms:modified xsi:type="dcterms:W3CDTF">2015-08-24T13:00:35Z</dcterms:modified>
</cp:coreProperties>
</file>