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7"/>
  </p:notesMasterIdLst>
  <p:sldIdLst>
    <p:sldId id="302" r:id="rId2"/>
    <p:sldId id="303" r:id="rId3"/>
    <p:sldId id="313" r:id="rId4"/>
    <p:sldId id="315" r:id="rId5"/>
    <p:sldId id="314" r:id="rId6"/>
    <p:sldId id="305" r:id="rId7"/>
    <p:sldId id="308" r:id="rId8"/>
    <p:sldId id="310" r:id="rId9"/>
    <p:sldId id="316" r:id="rId10"/>
    <p:sldId id="307" r:id="rId11"/>
    <p:sldId id="317" r:id="rId12"/>
    <p:sldId id="321" r:id="rId13"/>
    <p:sldId id="320" r:id="rId14"/>
    <p:sldId id="306" r:id="rId15"/>
    <p:sldId id="312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1224"/>
    <a:srgbClr val="D7D8DF"/>
    <a:srgbClr val="15397F"/>
    <a:srgbClr val="001648"/>
    <a:srgbClr val="85C4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45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15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ruzer_Glide_thumbdrive_6-28-16\Symposium%20paper\Copy%20of%20SLC%20Time%20data%20CorrectedBM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E:\cruzer_Glide_thumbdrive_6-28-16\Symposium%20paper\Copy%20of%20SLC%20Time%20data%20CorrectedB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Police Alarm Response and Priority 1 and 2 Response Time</a:t>
            </a:r>
            <a:endParaRPr lang="en-US" dirty="0"/>
          </a:p>
        </c:rich>
      </c:tx>
      <c:layout>
        <c:manualLayout>
          <c:xMode val="edge"/>
          <c:yMode val="edge"/>
          <c:x val="0.31493002965848693"/>
          <c:y val="1.42495300078956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543198424400512E-2"/>
          <c:y val="7.7353770381104164E-2"/>
          <c:w val="0.89549085641911841"/>
          <c:h val="0.7823324023263788"/>
        </c:manualLayout>
      </c:layout>
      <c:lineChart>
        <c:grouping val="standard"/>
        <c:varyColors val="0"/>
        <c:ser>
          <c:idx val="3"/>
          <c:order val="3"/>
          <c:tx>
            <c:v>Police Responses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Sheet1!$C$7:$C$25</c:f>
              <c:numCache>
                <c:formatCode>General</c:formatCode>
                <c:ptCount val="19"/>
                <c:pt idx="0">
                  <c:v>10542</c:v>
                </c:pt>
                <c:pt idx="1">
                  <c:v>8236</c:v>
                </c:pt>
                <c:pt idx="2">
                  <c:v>9439</c:v>
                </c:pt>
                <c:pt idx="3">
                  <c:v>898</c:v>
                </c:pt>
                <c:pt idx="4">
                  <c:v>803</c:v>
                </c:pt>
                <c:pt idx="5">
                  <c:v>658</c:v>
                </c:pt>
                <c:pt idx="6">
                  <c:v>634</c:v>
                </c:pt>
                <c:pt idx="7">
                  <c:v>577</c:v>
                </c:pt>
                <c:pt idx="8">
                  <c:v>473</c:v>
                </c:pt>
                <c:pt idx="9">
                  <c:v>635</c:v>
                </c:pt>
                <c:pt idx="10">
                  <c:v>619</c:v>
                </c:pt>
                <c:pt idx="11">
                  <c:v>594</c:v>
                </c:pt>
                <c:pt idx="12">
                  <c:v>461</c:v>
                </c:pt>
                <c:pt idx="13">
                  <c:v>504</c:v>
                </c:pt>
                <c:pt idx="14">
                  <c:v>391</c:v>
                </c:pt>
                <c:pt idx="15">
                  <c:v>323</c:v>
                </c:pt>
                <c:pt idx="16">
                  <c:v>420</c:v>
                </c:pt>
                <c:pt idx="17">
                  <c:v>307</c:v>
                </c:pt>
                <c:pt idx="18">
                  <c:v>350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AD-489D-ABA5-5A4C4AFDF3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279080"/>
        <c:axId val="13837304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Actual Permits</c:v>
                </c:tx>
                <c:spPr>
                  <a:ln w="28575" cap="rnd">
                    <a:solidFill>
                      <a:schemeClr val="accent1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Sheet1!$A$7:$A$25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Sheet1!$B$4:$B$24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830</c:v>
                      </c:pt>
                      <c:pt idx="1">
                        <c:v>1168</c:v>
                      </c:pt>
                      <c:pt idx="2">
                        <c:v>1761</c:v>
                      </c:pt>
                      <c:pt idx="3">
                        <c:v>1753</c:v>
                      </c:pt>
                      <c:pt idx="4">
                        <c:v>1780</c:v>
                      </c:pt>
                      <c:pt idx="5">
                        <c:v>1130</c:v>
                      </c:pt>
                      <c:pt idx="6">
                        <c:v>750</c:v>
                      </c:pt>
                      <c:pt idx="7">
                        <c:v>580</c:v>
                      </c:pt>
                      <c:pt idx="8">
                        <c:v>470</c:v>
                      </c:pt>
                      <c:pt idx="9">
                        <c:v>507</c:v>
                      </c:pt>
                      <c:pt idx="10">
                        <c:v>540</c:v>
                      </c:pt>
                      <c:pt idx="11">
                        <c:v>640</c:v>
                      </c:pt>
                      <c:pt idx="12">
                        <c:v>591</c:v>
                      </c:pt>
                      <c:pt idx="13">
                        <c:v>937</c:v>
                      </c:pt>
                      <c:pt idx="14">
                        <c:v>640</c:v>
                      </c:pt>
                      <c:pt idx="15">
                        <c:v>604</c:v>
                      </c:pt>
                      <c:pt idx="16">
                        <c:v>774</c:v>
                      </c:pt>
                      <c:pt idx="17">
                        <c:v>631</c:v>
                      </c:pt>
                      <c:pt idx="18">
                        <c:v>487</c:v>
                      </c:pt>
                      <c:pt idx="19">
                        <c:v>775</c:v>
                      </c:pt>
                      <c:pt idx="20">
                        <c:v>751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98AD-489D-ABA5-5A4C4AFDF3DE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Trend Permits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Sheet1!$A$7:$A$25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Sheet1!$D$4:$D$24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830</c:v>
                      </c:pt>
                      <c:pt idx="1">
                        <c:v>1168</c:v>
                      </c:pt>
                      <c:pt idx="2">
                        <c:v>1761</c:v>
                      </c:pt>
                      <c:pt idx="3">
                        <c:v>1753</c:v>
                      </c:pt>
                      <c:pt idx="4">
                        <c:v>1780</c:v>
                      </c:pt>
                      <c:pt idx="5">
                        <c:v>1130</c:v>
                      </c:pt>
                      <c:pt idx="6">
                        <c:v>1367</c:v>
                      </c:pt>
                      <c:pt idx="7">
                        <c:v>1094</c:v>
                      </c:pt>
                      <c:pt idx="8">
                        <c:v>1893</c:v>
                      </c:pt>
                      <c:pt idx="9">
                        <c:v>1791</c:v>
                      </c:pt>
                      <c:pt idx="10">
                        <c:v>1276</c:v>
                      </c:pt>
                      <c:pt idx="11">
                        <c:v>753</c:v>
                      </c:pt>
                      <c:pt idx="12">
                        <c:v>886</c:v>
                      </c:pt>
                      <c:pt idx="13">
                        <c:v>937</c:v>
                      </c:pt>
                      <c:pt idx="14">
                        <c:v>640</c:v>
                      </c:pt>
                      <c:pt idx="15">
                        <c:v>604</c:v>
                      </c:pt>
                      <c:pt idx="16">
                        <c:v>774</c:v>
                      </c:pt>
                      <c:pt idx="17">
                        <c:v>949</c:v>
                      </c:pt>
                      <c:pt idx="18">
                        <c:v>1265</c:v>
                      </c:pt>
                      <c:pt idx="19">
                        <c:v>2126</c:v>
                      </c:pt>
                      <c:pt idx="20">
                        <c:v>1718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98AD-489D-ABA5-5A4C4AFDF3DE}"/>
                  </c:ext>
                </c:extLst>
              </c15:ser>
            </c15:filteredLineSeries>
          </c:ext>
        </c:extLst>
      </c:lineChart>
      <c:lineChart>
        <c:grouping val="standard"/>
        <c:varyColors val="0"/>
        <c:ser>
          <c:idx val="2"/>
          <c:order val="2"/>
          <c:tx>
            <c:v>Response time priority 1</c:v>
          </c:tx>
          <c:spPr>
            <a:ln w="28575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Sheet1!$AA$6:$AA$25</c:f>
              <c:numCache>
                <c:formatCode>h:mm</c:formatCode>
                <c:ptCount val="20"/>
                <c:pt idx="0">
                  <c:v>0.42083333333333334</c:v>
                </c:pt>
                <c:pt idx="1">
                  <c:v>0.41875000000000001</c:v>
                </c:pt>
                <c:pt idx="2">
                  <c:v>0.37638888888888888</c:v>
                </c:pt>
                <c:pt idx="3">
                  <c:v>0.50277777777777777</c:v>
                </c:pt>
                <c:pt idx="4">
                  <c:v>0.46666666666666662</c:v>
                </c:pt>
                <c:pt idx="5">
                  <c:v>0.22430555555555556</c:v>
                </c:pt>
                <c:pt idx="6">
                  <c:v>0.17013888888888887</c:v>
                </c:pt>
                <c:pt idx="7">
                  <c:v>0.17291666666666669</c:v>
                </c:pt>
                <c:pt idx="8">
                  <c:v>0.17361111111111113</c:v>
                </c:pt>
                <c:pt idx="9">
                  <c:v>0.19027777777777777</c:v>
                </c:pt>
                <c:pt idx="10">
                  <c:v>0.20694444444444446</c:v>
                </c:pt>
                <c:pt idx="11">
                  <c:v>0.23611111111111113</c:v>
                </c:pt>
                <c:pt idx="12">
                  <c:v>0.20416666666666669</c:v>
                </c:pt>
                <c:pt idx="13">
                  <c:v>0.19930555555555554</c:v>
                </c:pt>
                <c:pt idx="14">
                  <c:v>0.20555555555555557</c:v>
                </c:pt>
                <c:pt idx="15">
                  <c:v>0.22291666666666665</c:v>
                </c:pt>
                <c:pt idx="16">
                  <c:v>0.22916666666666666</c:v>
                </c:pt>
                <c:pt idx="17">
                  <c:v>0.23750000000000002</c:v>
                </c:pt>
                <c:pt idx="18">
                  <c:v>0.24513888888888888</c:v>
                </c:pt>
                <c:pt idx="19">
                  <c:v>0.25555555555555559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AD-489D-ABA5-5A4C4AFDF3DE}"/>
            </c:ext>
          </c:extLst>
        </c:ser>
        <c:ser>
          <c:idx val="4"/>
          <c:order val="4"/>
          <c:tx>
            <c:strRef>
              <c:f>Sheet1!$AD$1:$AD$3</c:f>
              <c:strCache>
                <c:ptCount val="3"/>
                <c:pt idx="0">
                  <c:v>Response</c:v>
                </c:pt>
                <c:pt idx="1">
                  <c:v>Time</c:v>
                </c:pt>
                <c:pt idx="2">
                  <c:v>Priority 2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Sheet1!$AD$7:$AD$25</c:f>
              <c:numCache>
                <c:formatCode>h:mm</c:formatCode>
                <c:ptCount val="19"/>
                <c:pt idx="1">
                  <c:v>0.42291666666666666</c:v>
                </c:pt>
                <c:pt idx="2">
                  <c:v>0.49583333333333335</c:v>
                </c:pt>
                <c:pt idx="3">
                  <c:v>0.4597222222222222</c:v>
                </c:pt>
                <c:pt idx="4">
                  <c:v>0.36249999999999999</c:v>
                </c:pt>
                <c:pt idx="5">
                  <c:v>0.35902777777777778</c:v>
                </c:pt>
                <c:pt idx="6">
                  <c:v>0.32569444444444445</c:v>
                </c:pt>
                <c:pt idx="7">
                  <c:v>0.31527777777777777</c:v>
                </c:pt>
                <c:pt idx="8">
                  <c:v>0.30555555555555552</c:v>
                </c:pt>
                <c:pt idx="9">
                  <c:v>0.29583333333333334</c:v>
                </c:pt>
                <c:pt idx="10">
                  <c:v>0.28680555555555554</c:v>
                </c:pt>
                <c:pt idx="11">
                  <c:v>0.29166666666666669</c:v>
                </c:pt>
                <c:pt idx="12">
                  <c:v>0.28958333333333336</c:v>
                </c:pt>
                <c:pt idx="13">
                  <c:v>0.28194444444444444</c:v>
                </c:pt>
                <c:pt idx="14">
                  <c:v>0.29166666666666669</c:v>
                </c:pt>
                <c:pt idx="15">
                  <c:v>0.31319444444444444</c:v>
                </c:pt>
                <c:pt idx="16">
                  <c:v>0.32847222222222222</c:v>
                </c:pt>
                <c:pt idx="17">
                  <c:v>0.34375</c:v>
                </c:pt>
                <c:pt idx="18">
                  <c:v>0.34236111111111112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8AD-489D-ABA5-5A4C4AFDF3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379952"/>
        <c:axId val="138375472"/>
      </c:lineChart>
      <c:catAx>
        <c:axId val="1382790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73040"/>
        <c:crossesAt val="0"/>
        <c:auto val="1"/>
        <c:lblAlgn val="ctr"/>
        <c:lblOffset val="100"/>
        <c:noMultiLvlLbl val="0"/>
      </c:catAx>
      <c:valAx>
        <c:axId val="138373040"/>
        <c:scaling>
          <c:orientation val="minMax"/>
          <c:min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Alarm</a:t>
                </a:r>
                <a:r>
                  <a:rPr lang="en-US" baseline="0" dirty="0"/>
                  <a:t> Responses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79080"/>
        <c:crosses val="autoZero"/>
        <c:crossBetween val="between"/>
        <c:minorUnit val="200"/>
      </c:valAx>
      <c:valAx>
        <c:axId val="138375472"/>
        <c:scaling>
          <c:orientation val="minMax"/>
        </c:scaling>
        <c:delete val="0"/>
        <c:axPos val="r"/>
        <c:numFmt formatCode="h:mm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79952"/>
        <c:crosses val="max"/>
        <c:crossBetween val="between"/>
      </c:valAx>
      <c:dateAx>
        <c:axId val="138379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8375472"/>
        <c:crosses val="autoZero"/>
        <c:auto val="0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Salt Lake City Burglaries, Alarm Permits, and Average Priority 1 Response Time</a:t>
            </a:r>
            <a:endParaRPr lang="en-US" dirty="0"/>
          </a:p>
        </c:rich>
      </c:tx>
      <c:layout>
        <c:manualLayout>
          <c:xMode val="edge"/>
          <c:yMode val="edge"/>
          <c:x val="0.25063618417431427"/>
          <c:y val="1.72584284897967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475805795369803E-2"/>
          <c:y val="0.14095648337227901"/>
          <c:w val="0.89838994006346218"/>
          <c:h val="0.69198376365744985"/>
        </c:manualLayout>
      </c:layout>
      <c:lineChart>
        <c:grouping val="standard"/>
        <c:varyColors val="0"/>
        <c:ser>
          <c:idx val="0"/>
          <c:order val="0"/>
          <c:tx>
            <c:v>Response Time priority 1</c:v>
          </c:tx>
          <c:spPr>
            <a:ln w="28575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Sheet1!$AA$7:$AA$25</c:f>
              <c:numCache>
                <c:formatCode>h:mm</c:formatCode>
                <c:ptCount val="19"/>
                <c:pt idx="0">
                  <c:v>0.41875000000000001</c:v>
                </c:pt>
                <c:pt idx="1">
                  <c:v>0.37638888888888888</c:v>
                </c:pt>
                <c:pt idx="2">
                  <c:v>0.50277777777777777</c:v>
                </c:pt>
                <c:pt idx="3">
                  <c:v>0.46666666666666662</c:v>
                </c:pt>
                <c:pt idx="4">
                  <c:v>0.22430555555555556</c:v>
                </c:pt>
                <c:pt idx="5">
                  <c:v>0.17013888888888887</c:v>
                </c:pt>
                <c:pt idx="6">
                  <c:v>0.17291666666666669</c:v>
                </c:pt>
                <c:pt idx="7">
                  <c:v>0.17361111111111113</c:v>
                </c:pt>
                <c:pt idx="8">
                  <c:v>0.19027777777777777</c:v>
                </c:pt>
                <c:pt idx="9">
                  <c:v>0.20694444444444446</c:v>
                </c:pt>
                <c:pt idx="10">
                  <c:v>0.23611111111111113</c:v>
                </c:pt>
                <c:pt idx="11">
                  <c:v>0.20416666666666669</c:v>
                </c:pt>
                <c:pt idx="12">
                  <c:v>0.19930555555555554</c:v>
                </c:pt>
                <c:pt idx="13">
                  <c:v>0.20555555555555557</c:v>
                </c:pt>
                <c:pt idx="14">
                  <c:v>0.22291666666666665</c:v>
                </c:pt>
                <c:pt idx="15">
                  <c:v>0.22916666666666666</c:v>
                </c:pt>
                <c:pt idx="16">
                  <c:v>0.23750000000000002</c:v>
                </c:pt>
                <c:pt idx="17">
                  <c:v>0.24513888888888888</c:v>
                </c:pt>
                <c:pt idx="18">
                  <c:v>0.25555555555555559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131E-4FDB-B6F9-51ADC2AE1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484744"/>
        <c:axId val="19848513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v>Trend Permits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Sheet1!$A$7:$A$25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Sheet1!$D$4:$D$24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830</c:v>
                      </c:pt>
                      <c:pt idx="1">
                        <c:v>1168</c:v>
                      </c:pt>
                      <c:pt idx="2">
                        <c:v>1761</c:v>
                      </c:pt>
                      <c:pt idx="3">
                        <c:v>1753</c:v>
                      </c:pt>
                      <c:pt idx="4">
                        <c:v>1780</c:v>
                      </c:pt>
                      <c:pt idx="5">
                        <c:v>1130</c:v>
                      </c:pt>
                      <c:pt idx="6">
                        <c:v>1367</c:v>
                      </c:pt>
                      <c:pt idx="7">
                        <c:v>1094</c:v>
                      </c:pt>
                      <c:pt idx="8">
                        <c:v>1893</c:v>
                      </c:pt>
                      <c:pt idx="9">
                        <c:v>1791</c:v>
                      </c:pt>
                      <c:pt idx="10">
                        <c:v>1276</c:v>
                      </c:pt>
                      <c:pt idx="11">
                        <c:v>753</c:v>
                      </c:pt>
                      <c:pt idx="12">
                        <c:v>886</c:v>
                      </c:pt>
                      <c:pt idx="13">
                        <c:v>937</c:v>
                      </c:pt>
                      <c:pt idx="14">
                        <c:v>640</c:v>
                      </c:pt>
                      <c:pt idx="15">
                        <c:v>604</c:v>
                      </c:pt>
                      <c:pt idx="16">
                        <c:v>774</c:v>
                      </c:pt>
                      <c:pt idx="17">
                        <c:v>949</c:v>
                      </c:pt>
                      <c:pt idx="18">
                        <c:v>1265</c:v>
                      </c:pt>
                      <c:pt idx="19">
                        <c:v>1718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131E-4FDB-B6F9-51ADC2AE11E7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Police Responses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Sheet1!$A$7:$A$25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Sheet1!$C$7:$C$24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10542</c:v>
                      </c:pt>
                      <c:pt idx="1">
                        <c:v>8236</c:v>
                      </c:pt>
                      <c:pt idx="2">
                        <c:v>9439</c:v>
                      </c:pt>
                      <c:pt idx="3">
                        <c:v>898</c:v>
                      </c:pt>
                      <c:pt idx="4">
                        <c:v>803</c:v>
                      </c:pt>
                      <c:pt idx="5">
                        <c:v>658</c:v>
                      </c:pt>
                      <c:pt idx="6">
                        <c:v>634</c:v>
                      </c:pt>
                      <c:pt idx="7">
                        <c:v>577</c:v>
                      </c:pt>
                      <c:pt idx="8">
                        <c:v>473</c:v>
                      </c:pt>
                      <c:pt idx="9">
                        <c:v>635</c:v>
                      </c:pt>
                      <c:pt idx="10">
                        <c:v>619</c:v>
                      </c:pt>
                      <c:pt idx="11">
                        <c:v>594</c:v>
                      </c:pt>
                      <c:pt idx="12">
                        <c:v>461</c:v>
                      </c:pt>
                      <c:pt idx="13">
                        <c:v>504</c:v>
                      </c:pt>
                      <c:pt idx="14">
                        <c:v>391</c:v>
                      </c:pt>
                      <c:pt idx="15">
                        <c:v>323</c:v>
                      </c:pt>
                      <c:pt idx="16">
                        <c:v>420</c:v>
                      </c:pt>
                      <c:pt idx="17">
                        <c:v>307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131E-4FDB-B6F9-51ADC2AE11E7}"/>
                  </c:ext>
                </c:extLst>
              </c15:ser>
            </c15:filteredLineSeries>
          </c:ext>
        </c:extLst>
      </c:lineChart>
      <c:lineChart>
        <c:grouping val="standard"/>
        <c:varyColors val="0"/>
        <c:ser>
          <c:idx val="5"/>
          <c:order val="5"/>
          <c:tx>
            <c:strRef>
              <c:f>Sheet1!$I$1</c:f>
              <c:strCache>
                <c:ptCount val="1"/>
                <c:pt idx="0">
                  <c:v>Burglaries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Sheet1!$I$7:$I$25</c:f>
              <c:numCache>
                <c:formatCode>General</c:formatCode>
                <c:ptCount val="19"/>
                <c:pt idx="0">
                  <c:v>2831</c:v>
                </c:pt>
                <c:pt idx="1">
                  <c:v>2244</c:v>
                </c:pt>
                <c:pt idx="2">
                  <c:v>2169</c:v>
                </c:pt>
                <c:pt idx="3">
                  <c:v>2209</c:v>
                </c:pt>
                <c:pt idx="4">
                  <c:v>2512</c:v>
                </c:pt>
                <c:pt idx="5">
                  <c:v>2350</c:v>
                </c:pt>
                <c:pt idx="6">
                  <c:v>2353</c:v>
                </c:pt>
                <c:pt idx="7">
                  <c:v>2172</c:v>
                </c:pt>
                <c:pt idx="8">
                  <c:v>2244</c:v>
                </c:pt>
                <c:pt idx="9">
                  <c:v>2049</c:v>
                </c:pt>
                <c:pt idx="10">
                  <c:v>2022</c:v>
                </c:pt>
                <c:pt idx="11">
                  <c:v>2175</c:v>
                </c:pt>
                <c:pt idx="12">
                  <c:v>2177</c:v>
                </c:pt>
                <c:pt idx="13">
                  <c:v>1658</c:v>
                </c:pt>
                <c:pt idx="14">
                  <c:v>1824</c:v>
                </c:pt>
                <c:pt idx="15">
                  <c:v>2005</c:v>
                </c:pt>
                <c:pt idx="16">
                  <c:v>1691</c:v>
                </c:pt>
                <c:pt idx="17">
                  <c:v>2018</c:v>
                </c:pt>
                <c:pt idx="18">
                  <c:v>1727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1E-4FDB-B6F9-51ADC2AE11E7}"/>
            </c:ext>
          </c:extLst>
        </c:ser>
        <c:ser>
          <c:idx val="6"/>
          <c:order val="6"/>
          <c:tx>
            <c:strRef>
              <c:f>Sheet1!$B$1</c:f>
              <c:strCache>
                <c:ptCount val="1"/>
                <c:pt idx="0">
                  <c:v>Permits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  <a:prstDash val="sysDot"/>
              </a:ln>
              <a:effectLst/>
            </c:spPr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Sheet1!$B$7:$B$25</c:f>
              <c:numCache>
                <c:formatCode>General</c:formatCode>
                <c:ptCount val="19"/>
                <c:pt idx="0">
                  <c:v>1753</c:v>
                </c:pt>
                <c:pt idx="1">
                  <c:v>1780</c:v>
                </c:pt>
                <c:pt idx="2">
                  <c:v>1130</c:v>
                </c:pt>
                <c:pt idx="3">
                  <c:v>750</c:v>
                </c:pt>
                <c:pt idx="4">
                  <c:v>580</c:v>
                </c:pt>
                <c:pt idx="5">
                  <c:v>470</c:v>
                </c:pt>
                <c:pt idx="6">
                  <c:v>507</c:v>
                </c:pt>
                <c:pt idx="7">
                  <c:v>540</c:v>
                </c:pt>
                <c:pt idx="8">
                  <c:v>640</c:v>
                </c:pt>
                <c:pt idx="9">
                  <c:v>591</c:v>
                </c:pt>
                <c:pt idx="10">
                  <c:v>937</c:v>
                </c:pt>
                <c:pt idx="11">
                  <c:v>640</c:v>
                </c:pt>
                <c:pt idx="12">
                  <c:v>604</c:v>
                </c:pt>
                <c:pt idx="13">
                  <c:v>774</c:v>
                </c:pt>
                <c:pt idx="14">
                  <c:v>631</c:v>
                </c:pt>
                <c:pt idx="15">
                  <c:v>487</c:v>
                </c:pt>
                <c:pt idx="16">
                  <c:v>775</c:v>
                </c:pt>
                <c:pt idx="17">
                  <c:v>751</c:v>
                </c:pt>
                <c:pt idx="18">
                  <c:v>1319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1E-4FDB-B6F9-51ADC2AE1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423528"/>
        <c:axId val="20042313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v>Response Time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Sheet1!$A$7:$A$25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Sheet1!$W$8:$W$24</c15:sqref>
                        </c15:formulaRef>
                      </c:ext>
                    </c:extLst>
                    <c:numCache>
                      <c:formatCode>h:mm</c:formatCode>
                      <c:ptCount val="17"/>
                      <c:pt idx="0">
                        <c:v>0.22083333333333333</c:v>
                      </c:pt>
                      <c:pt idx="1">
                        <c:v>0.14097222222222222</c:v>
                      </c:pt>
                      <c:pt idx="2">
                        <c:v>0.14027777777777778</c:v>
                      </c:pt>
                      <c:pt idx="3">
                        <c:v>0.12013888888888889</c:v>
                      </c:pt>
                      <c:pt idx="4">
                        <c:v>9.6527777777777768E-2</c:v>
                      </c:pt>
                      <c:pt idx="5">
                        <c:v>0.10555555555555556</c:v>
                      </c:pt>
                      <c:pt idx="6">
                        <c:v>0.10902777777777778</c:v>
                      </c:pt>
                      <c:pt idx="7">
                        <c:v>0.12847222222222224</c:v>
                      </c:pt>
                      <c:pt idx="8">
                        <c:v>0.15763888888888888</c:v>
                      </c:pt>
                      <c:pt idx="9">
                        <c:v>0.11458333333333333</c:v>
                      </c:pt>
                      <c:pt idx="10">
                        <c:v>0.10208333333333335</c:v>
                      </c:pt>
                      <c:pt idx="11">
                        <c:v>0.11666666666666665</c:v>
                      </c:pt>
                      <c:pt idx="12">
                        <c:v>0.12013888888888889</c:v>
                      </c:pt>
                      <c:pt idx="13">
                        <c:v>0.13541666666666666</c:v>
                      </c:pt>
                      <c:pt idx="14">
                        <c:v>0.15972222222222224</c:v>
                      </c:pt>
                      <c:pt idx="15">
                        <c:v>0.18680555555555556</c:v>
                      </c:pt>
                      <c:pt idx="16">
                        <c:v>0.19097222222222221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131E-4FDB-B6F9-51ADC2AE11E7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Sheet1!$AP$1</c15:sqref>
                        </c15:formulaRef>
                      </c:ext>
                    </c:extLst>
                    <c:strCache>
                      <c:ptCount val="1"/>
                      <c:pt idx="0">
                        <c:v>False responses per patrol officer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Sheet1!$A$7:$A$25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Sheet1!$AP$7:$AP$24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43.561983471074377</c:v>
                      </c:pt>
                      <c:pt idx="1">
                        <c:v>34.174273858921161</c:v>
                      </c:pt>
                      <c:pt idx="2">
                        <c:v>39.493723849372387</c:v>
                      </c:pt>
                      <c:pt idx="3">
                        <c:v>4.5353535353535355</c:v>
                      </c:pt>
                      <c:pt idx="4">
                        <c:v>3.9950248756218905</c:v>
                      </c:pt>
                      <c:pt idx="5">
                        <c:v>3.3917525773195876</c:v>
                      </c:pt>
                      <c:pt idx="6">
                        <c:v>3.3368421052631581</c:v>
                      </c:pt>
                      <c:pt idx="7">
                        <c:v>2.943877551020408</c:v>
                      </c:pt>
                      <c:pt idx="8">
                        <c:v>2.4132653061224492</c:v>
                      </c:pt>
                      <c:pt idx="9">
                        <c:v>2.6906779661016951</c:v>
                      </c:pt>
                      <c:pt idx="10">
                        <c:v>2.6452991452991452</c:v>
                      </c:pt>
                      <c:pt idx="11">
                        <c:v>3.2637362637362637</c:v>
                      </c:pt>
                      <c:pt idx="12">
                        <c:v>2.5469613259668509</c:v>
                      </c:pt>
                      <c:pt idx="13">
                        <c:v>2.7391304347826089</c:v>
                      </c:pt>
                      <c:pt idx="14">
                        <c:v>2.3696969696969696</c:v>
                      </c:pt>
                      <c:pt idx="15">
                        <c:v>1.9575757575757575</c:v>
                      </c:pt>
                      <c:pt idx="16">
                        <c:v>2.8767123287671232</c:v>
                      </c:pt>
                      <c:pt idx="17">
                        <c:v>1.6505376344086022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131E-4FDB-B6F9-51ADC2AE11E7}"/>
                  </c:ext>
                </c:extLst>
              </c15:ser>
            </c15:filteredLineSeries>
          </c:ext>
        </c:extLst>
      </c:lineChart>
      <c:catAx>
        <c:axId val="198484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485136"/>
        <c:crosses val="autoZero"/>
        <c:auto val="1"/>
        <c:lblAlgn val="ctr"/>
        <c:lblOffset val="100"/>
        <c:noMultiLvlLbl val="0"/>
      </c:catAx>
      <c:valAx>
        <c:axId val="198485136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 Response</a:t>
                </a:r>
                <a:r>
                  <a:rPr lang="en-US" baseline="0" dirty="0"/>
                  <a:t> time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h:mm;@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484744"/>
        <c:crosses val="autoZero"/>
        <c:crossBetween val="between"/>
      </c:valAx>
      <c:valAx>
        <c:axId val="2004231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423528"/>
        <c:crosses val="max"/>
        <c:crossBetween val="between"/>
      </c:valAx>
      <c:dateAx>
        <c:axId val="200423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0423136"/>
        <c:crosses val="autoZero"/>
        <c:auto val="0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False Alarms Per Patrol Officer and Priority 1 Response Time</a:t>
            </a:r>
            <a:endParaRPr lang="en-US" dirty="0"/>
          </a:p>
        </c:rich>
      </c:tx>
      <c:layout>
        <c:manualLayout>
          <c:xMode val="edge"/>
          <c:yMode val="edge"/>
          <c:x val="0.31879314689387633"/>
          <c:y val="2.39318281859368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7028050081035722E-2"/>
          <c:y val="7.6541116086812078E-2"/>
          <c:w val="0.91411478588947248"/>
          <c:h val="0.79563889105167851"/>
        </c:manualLayout>
      </c:layout>
      <c:lineChart>
        <c:grouping val="standard"/>
        <c:varyColors val="0"/>
        <c:ser>
          <c:idx val="5"/>
          <c:order val="5"/>
          <c:tx>
            <c:strRef>
              <c:f>Sheet1!$AP$1</c:f>
              <c:strCache>
                <c:ptCount val="1"/>
                <c:pt idx="0">
                  <c:v>False responses per patrol officer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Sheet1!$A$5:$A$25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Sheet1!$AP$5:$AP$25</c:f>
              <c:numCache>
                <c:formatCode>General</c:formatCode>
                <c:ptCount val="21"/>
                <c:pt idx="2">
                  <c:v>43.561983471074377</c:v>
                </c:pt>
                <c:pt idx="3">
                  <c:v>34.174273858921161</c:v>
                </c:pt>
                <c:pt idx="4">
                  <c:v>39.493723849372387</c:v>
                </c:pt>
                <c:pt idx="5">
                  <c:v>4.5353535353535355</c:v>
                </c:pt>
                <c:pt idx="6">
                  <c:v>3.9950248756218905</c:v>
                </c:pt>
                <c:pt idx="7">
                  <c:v>3.3917525773195876</c:v>
                </c:pt>
                <c:pt idx="8">
                  <c:v>3.3368421052631581</c:v>
                </c:pt>
                <c:pt idx="9">
                  <c:v>2.943877551020408</c:v>
                </c:pt>
                <c:pt idx="10">
                  <c:v>2.4132653061224492</c:v>
                </c:pt>
                <c:pt idx="11">
                  <c:v>2.6906779661016951</c:v>
                </c:pt>
                <c:pt idx="12">
                  <c:v>2.6452991452991452</c:v>
                </c:pt>
                <c:pt idx="13">
                  <c:v>3.2637362637362637</c:v>
                </c:pt>
                <c:pt idx="14">
                  <c:v>2.5469613259668509</c:v>
                </c:pt>
                <c:pt idx="15">
                  <c:v>2.7391304347826089</c:v>
                </c:pt>
                <c:pt idx="16">
                  <c:v>2.3696969696969696</c:v>
                </c:pt>
                <c:pt idx="17">
                  <c:v>1.9575757575757575</c:v>
                </c:pt>
                <c:pt idx="18">
                  <c:v>2.8767123287671232</c:v>
                </c:pt>
                <c:pt idx="19">
                  <c:v>1.6505376344086022</c:v>
                </c:pt>
                <c:pt idx="20">
                  <c:v>2.1341463414634148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95-415B-AB1C-E9C7518382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021984"/>
        <c:axId val="32698273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Actual Permits</c:v>
                </c:tx>
                <c:spPr>
                  <a:ln w="28575" cap="rnd">
                    <a:solidFill>
                      <a:schemeClr val="accent1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Sheet1!$A$4:$A$25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0">
                        <c:v>1995</c:v>
                      </c:pt>
                      <c:pt idx="1">
                        <c:v>1996</c:v>
                      </c:pt>
                      <c:pt idx="2">
                        <c:v>1997</c:v>
                      </c:pt>
                      <c:pt idx="3">
                        <c:v>1998</c:v>
                      </c:pt>
                      <c:pt idx="4">
                        <c:v>1999</c:v>
                      </c:pt>
                      <c:pt idx="5">
                        <c:v>2000</c:v>
                      </c:pt>
                      <c:pt idx="6">
                        <c:v>2001</c:v>
                      </c:pt>
                      <c:pt idx="7">
                        <c:v>2002</c:v>
                      </c:pt>
                      <c:pt idx="8">
                        <c:v>2003</c:v>
                      </c:pt>
                      <c:pt idx="9">
                        <c:v>2004</c:v>
                      </c:pt>
                      <c:pt idx="10">
                        <c:v>2005</c:v>
                      </c:pt>
                      <c:pt idx="11">
                        <c:v>2006</c:v>
                      </c:pt>
                      <c:pt idx="12">
                        <c:v>2007</c:v>
                      </c:pt>
                      <c:pt idx="13">
                        <c:v>2008</c:v>
                      </c:pt>
                      <c:pt idx="14">
                        <c:v>2009</c:v>
                      </c:pt>
                      <c:pt idx="15">
                        <c:v>2010</c:v>
                      </c:pt>
                      <c:pt idx="16">
                        <c:v>2011</c:v>
                      </c:pt>
                      <c:pt idx="17">
                        <c:v>2012</c:v>
                      </c:pt>
                      <c:pt idx="18">
                        <c:v>2013</c:v>
                      </c:pt>
                      <c:pt idx="19">
                        <c:v>2014</c:v>
                      </c:pt>
                      <c:pt idx="20">
                        <c:v>2015</c:v>
                      </c:pt>
                      <c:pt idx="21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Sheet1!$B$4:$B$24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830</c:v>
                      </c:pt>
                      <c:pt idx="1">
                        <c:v>1168</c:v>
                      </c:pt>
                      <c:pt idx="2">
                        <c:v>1761</c:v>
                      </c:pt>
                      <c:pt idx="3">
                        <c:v>1753</c:v>
                      </c:pt>
                      <c:pt idx="4">
                        <c:v>1780</c:v>
                      </c:pt>
                      <c:pt idx="5">
                        <c:v>1130</c:v>
                      </c:pt>
                      <c:pt idx="6">
                        <c:v>750</c:v>
                      </c:pt>
                      <c:pt idx="7">
                        <c:v>580</c:v>
                      </c:pt>
                      <c:pt idx="8">
                        <c:v>470</c:v>
                      </c:pt>
                      <c:pt idx="9">
                        <c:v>507</c:v>
                      </c:pt>
                      <c:pt idx="10">
                        <c:v>540</c:v>
                      </c:pt>
                      <c:pt idx="11">
                        <c:v>640</c:v>
                      </c:pt>
                      <c:pt idx="12">
                        <c:v>591</c:v>
                      </c:pt>
                      <c:pt idx="13">
                        <c:v>937</c:v>
                      </c:pt>
                      <c:pt idx="14">
                        <c:v>640</c:v>
                      </c:pt>
                      <c:pt idx="15">
                        <c:v>604</c:v>
                      </c:pt>
                      <c:pt idx="16">
                        <c:v>774</c:v>
                      </c:pt>
                      <c:pt idx="17">
                        <c:v>631</c:v>
                      </c:pt>
                      <c:pt idx="18">
                        <c:v>487</c:v>
                      </c:pt>
                      <c:pt idx="19">
                        <c:v>775</c:v>
                      </c:pt>
                      <c:pt idx="20">
                        <c:v>751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F695-415B-AB1C-E9C7518382F5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Trend Permits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Sheet1!$A$4:$A$25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0">
                        <c:v>1995</c:v>
                      </c:pt>
                      <c:pt idx="1">
                        <c:v>1996</c:v>
                      </c:pt>
                      <c:pt idx="2">
                        <c:v>1997</c:v>
                      </c:pt>
                      <c:pt idx="3">
                        <c:v>1998</c:v>
                      </c:pt>
                      <c:pt idx="4">
                        <c:v>1999</c:v>
                      </c:pt>
                      <c:pt idx="5">
                        <c:v>2000</c:v>
                      </c:pt>
                      <c:pt idx="6">
                        <c:v>2001</c:v>
                      </c:pt>
                      <c:pt idx="7">
                        <c:v>2002</c:v>
                      </c:pt>
                      <c:pt idx="8">
                        <c:v>2003</c:v>
                      </c:pt>
                      <c:pt idx="9">
                        <c:v>2004</c:v>
                      </c:pt>
                      <c:pt idx="10">
                        <c:v>2005</c:v>
                      </c:pt>
                      <c:pt idx="11">
                        <c:v>2006</c:v>
                      </c:pt>
                      <c:pt idx="12">
                        <c:v>2007</c:v>
                      </c:pt>
                      <c:pt idx="13">
                        <c:v>2008</c:v>
                      </c:pt>
                      <c:pt idx="14">
                        <c:v>2009</c:v>
                      </c:pt>
                      <c:pt idx="15">
                        <c:v>2010</c:v>
                      </c:pt>
                      <c:pt idx="16">
                        <c:v>2011</c:v>
                      </c:pt>
                      <c:pt idx="17">
                        <c:v>2012</c:v>
                      </c:pt>
                      <c:pt idx="18">
                        <c:v>2013</c:v>
                      </c:pt>
                      <c:pt idx="19">
                        <c:v>2014</c:v>
                      </c:pt>
                      <c:pt idx="20">
                        <c:v>2015</c:v>
                      </c:pt>
                      <c:pt idx="21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Sheet1!$D$4:$D$24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830</c:v>
                      </c:pt>
                      <c:pt idx="1">
                        <c:v>1168</c:v>
                      </c:pt>
                      <c:pt idx="2">
                        <c:v>1761</c:v>
                      </c:pt>
                      <c:pt idx="3">
                        <c:v>1753</c:v>
                      </c:pt>
                      <c:pt idx="4">
                        <c:v>1780</c:v>
                      </c:pt>
                      <c:pt idx="5">
                        <c:v>1130</c:v>
                      </c:pt>
                      <c:pt idx="6">
                        <c:v>1367</c:v>
                      </c:pt>
                      <c:pt idx="7">
                        <c:v>1094</c:v>
                      </c:pt>
                      <c:pt idx="8">
                        <c:v>1893</c:v>
                      </c:pt>
                      <c:pt idx="9">
                        <c:v>1791</c:v>
                      </c:pt>
                      <c:pt idx="10">
                        <c:v>1276</c:v>
                      </c:pt>
                      <c:pt idx="11">
                        <c:v>753</c:v>
                      </c:pt>
                      <c:pt idx="12">
                        <c:v>886</c:v>
                      </c:pt>
                      <c:pt idx="13">
                        <c:v>937</c:v>
                      </c:pt>
                      <c:pt idx="14">
                        <c:v>640</c:v>
                      </c:pt>
                      <c:pt idx="15">
                        <c:v>604</c:v>
                      </c:pt>
                      <c:pt idx="16">
                        <c:v>774</c:v>
                      </c:pt>
                      <c:pt idx="17">
                        <c:v>949</c:v>
                      </c:pt>
                      <c:pt idx="18">
                        <c:v>1265</c:v>
                      </c:pt>
                      <c:pt idx="19">
                        <c:v>2126</c:v>
                      </c:pt>
                      <c:pt idx="20">
                        <c:v>1718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F695-415B-AB1C-E9C7518382F5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v>Police Responses</c:v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Sheet1!$A$4:$A$25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0">
                        <c:v>1995</c:v>
                      </c:pt>
                      <c:pt idx="1">
                        <c:v>1996</c:v>
                      </c:pt>
                      <c:pt idx="2">
                        <c:v>1997</c:v>
                      </c:pt>
                      <c:pt idx="3">
                        <c:v>1998</c:v>
                      </c:pt>
                      <c:pt idx="4">
                        <c:v>1999</c:v>
                      </c:pt>
                      <c:pt idx="5">
                        <c:v>2000</c:v>
                      </c:pt>
                      <c:pt idx="6">
                        <c:v>2001</c:v>
                      </c:pt>
                      <c:pt idx="7">
                        <c:v>2002</c:v>
                      </c:pt>
                      <c:pt idx="8">
                        <c:v>2003</c:v>
                      </c:pt>
                      <c:pt idx="9">
                        <c:v>2004</c:v>
                      </c:pt>
                      <c:pt idx="10">
                        <c:v>2005</c:v>
                      </c:pt>
                      <c:pt idx="11">
                        <c:v>2006</c:v>
                      </c:pt>
                      <c:pt idx="12">
                        <c:v>2007</c:v>
                      </c:pt>
                      <c:pt idx="13">
                        <c:v>2008</c:v>
                      </c:pt>
                      <c:pt idx="14">
                        <c:v>2009</c:v>
                      </c:pt>
                      <c:pt idx="15">
                        <c:v>2010</c:v>
                      </c:pt>
                      <c:pt idx="16">
                        <c:v>2011</c:v>
                      </c:pt>
                      <c:pt idx="17">
                        <c:v>2012</c:v>
                      </c:pt>
                      <c:pt idx="18">
                        <c:v>2013</c:v>
                      </c:pt>
                      <c:pt idx="19">
                        <c:v>2014</c:v>
                      </c:pt>
                      <c:pt idx="20">
                        <c:v>2015</c:v>
                      </c:pt>
                      <c:pt idx="21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Sheet1!$C$7:$C$25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10542</c:v>
                      </c:pt>
                      <c:pt idx="1">
                        <c:v>8236</c:v>
                      </c:pt>
                      <c:pt idx="2">
                        <c:v>9439</c:v>
                      </c:pt>
                      <c:pt idx="3">
                        <c:v>898</c:v>
                      </c:pt>
                      <c:pt idx="4">
                        <c:v>803</c:v>
                      </c:pt>
                      <c:pt idx="5">
                        <c:v>658</c:v>
                      </c:pt>
                      <c:pt idx="6">
                        <c:v>634</c:v>
                      </c:pt>
                      <c:pt idx="7">
                        <c:v>577</c:v>
                      </c:pt>
                      <c:pt idx="8">
                        <c:v>473</c:v>
                      </c:pt>
                      <c:pt idx="9">
                        <c:v>635</c:v>
                      </c:pt>
                      <c:pt idx="10">
                        <c:v>619</c:v>
                      </c:pt>
                      <c:pt idx="11">
                        <c:v>594</c:v>
                      </c:pt>
                      <c:pt idx="12">
                        <c:v>461</c:v>
                      </c:pt>
                      <c:pt idx="13">
                        <c:v>504</c:v>
                      </c:pt>
                      <c:pt idx="14">
                        <c:v>391</c:v>
                      </c:pt>
                      <c:pt idx="15">
                        <c:v>323</c:v>
                      </c:pt>
                      <c:pt idx="16">
                        <c:v>420</c:v>
                      </c:pt>
                      <c:pt idx="17">
                        <c:v>307</c:v>
                      </c:pt>
                      <c:pt idx="18">
                        <c:v>350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F695-415B-AB1C-E9C7518382F5}"/>
                  </c:ext>
                </c:extLst>
              </c15:ser>
            </c15:filteredLineSeries>
          </c:ext>
        </c:extLst>
      </c:lineChart>
      <c:lineChart>
        <c:grouping val="standard"/>
        <c:varyColors val="0"/>
        <c:ser>
          <c:idx val="2"/>
          <c:order val="2"/>
          <c:tx>
            <c:v>Response time priority 1</c:v>
          </c:tx>
          <c:spPr>
            <a:ln w="28575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Sheet1!$A$5:$A$25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Sheet1!$AA$5:$AA$25</c:f>
              <c:numCache>
                <c:formatCode>h:mm</c:formatCode>
                <c:ptCount val="21"/>
                <c:pt idx="1">
                  <c:v>0.42083333333333334</c:v>
                </c:pt>
                <c:pt idx="2">
                  <c:v>0.41875000000000001</c:v>
                </c:pt>
                <c:pt idx="3">
                  <c:v>0.37638888888888888</c:v>
                </c:pt>
                <c:pt idx="4">
                  <c:v>0.50277777777777777</c:v>
                </c:pt>
                <c:pt idx="5">
                  <c:v>0.46666666666666662</c:v>
                </c:pt>
                <c:pt idx="6">
                  <c:v>0.22430555555555556</c:v>
                </c:pt>
                <c:pt idx="7">
                  <c:v>0.17013888888888887</c:v>
                </c:pt>
                <c:pt idx="8">
                  <c:v>0.17291666666666669</c:v>
                </c:pt>
                <c:pt idx="9">
                  <c:v>0.17361111111111113</c:v>
                </c:pt>
                <c:pt idx="10">
                  <c:v>0.19027777777777777</c:v>
                </c:pt>
                <c:pt idx="11">
                  <c:v>0.20694444444444446</c:v>
                </c:pt>
                <c:pt idx="12">
                  <c:v>0.23611111111111113</c:v>
                </c:pt>
                <c:pt idx="13">
                  <c:v>0.20416666666666669</c:v>
                </c:pt>
                <c:pt idx="14">
                  <c:v>0.19930555555555554</c:v>
                </c:pt>
                <c:pt idx="15">
                  <c:v>0.20555555555555557</c:v>
                </c:pt>
                <c:pt idx="16">
                  <c:v>0.22291666666666665</c:v>
                </c:pt>
                <c:pt idx="17">
                  <c:v>0.22916666666666666</c:v>
                </c:pt>
                <c:pt idx="18">
                  <c:v>0.23750000000000002</c:v>
                </c:pt>
                <c:pt idx="19">
                  <c:v>0.24513888888888888</c:v>
                </c:pt>
                <c:pt idx="20">
                  <c:v>0.25555555555555559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F695-415B-AB1C-E9C7518382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983520"/>
        <c:axId val="326983128"/>
        <c:extLst>
          <c:ext xmlns:c15="http://schemas.microsoft.com/office/drawing/2012/chart" uri="{02D57815-91ED-43cb-92C2-25804820EDAC}">
            <c15:filteredLineSeries>
              <c15:ser>
                <c:idx val="4"/>
                <c:order val="4"/>
                <c:tx>
                  <c:strRef>
                    <c:extLst>
                      <c:ext uri="{02D57815-91ED-43cb-92C2-25804820EDAC}">
                        <c15:formulaRef>
                          <c15:sqref>Sheet1!$AD$1:$AD$3</c15:sqref>
                        </c15:formulaRef>
                      </c:ext>
                    </c:extLst>
                    <c:strCache>
                      <c:ptCount val="3"/>
                      <c:pt idx="0">
                        <c:v>Response</c:v>
                      </c:pt>
                      <c:pt idx="1">
                        <c:v>Time</c:v>
                      </c:pt>
                      <c:pt idx="2">
                        <c:v>Priority 2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Sheet1!$A$5:$A$25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1996</c:v>
                      </c:pt>
                      <c:pt idx="1">
                        <c:v>1997</c:v>
                      </c:pt>
                      <c:pt idx="2">
                        <c:v>1998</c:v>
                      </c:pt>
                      <c:pt idx="3">
                        <c:v>1999</c:v>
                      </c:pt>
                      <c:pt idx="4">
                        <c:v>2000</c:v>
                      </c:pt>
                      <c:pt idx="5">
                        <c:v>2001</c:v>
                      </c:pt>
                      <c:pt idx="6">
                        <c:v>2002</c:v>
                      </c:pt>
                      <c:pt idx="7">
                        <c:v>2003</c:v>
                      </c:pt>
                      <c:pt idx="8">
                        <c:v>2004</c:v>
                      </c:pt>
                      <c:pt idx="9">
                        <c:v>2005</c:v>
                      </c:pt>
                      <c:pt idx="10">
                        <c:v>2006</c:v>
                      </c:pt>
                      <c:pt idx="11">
                        <c:v>2007</c:v>
                      </c:pt>
                      <c:pt idx="12">
                        <c:v>2008</c:v>
                      </c:pt>
                      <c:pt idx="13">
                        <c:v>2009</c:v>
                      </c:pt>
                      <c:pt idx="14">
                        <c:v>2010</c:v>
                      </c:pt>
                      <c:pt idx="15">
                        <c:v>2011</c:v>
                      </c:pt>
                      <c:pt idx="16">
                        <c:v>2012</c:v>
                      </c:pt>
                      <c:pt idx="17">
                        <c:v>2013</c:v>
                      </c:pt>
                      <c:pt idx="18">
                        <c:v>2014</c:v>
                      </c:pt>
                      <c:pt idx="19">
                        <c:v>2015</c:v>
                      </c:pt>
                      <c:pt idx="20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Sheet1!$AD$7:$AD$25</c15:sqref>
                        </c15:formulaRef>
                      </c:ext>
                    </c:extLst>
                    <c:numCache>
                      <c:formatCode>h:mm</c:formatCode>
                      <c:ptCount val="19"/>
                      <c:pt idx="1">
                        <c:v>0.42291666666666666</c:v>
                      </c:pt>
                      <c:pt idx="2">
                        <c:v>0.49583333333333335</c:v>
                      </c:pt>
                      <c:pt idx="3">
                        <c:v>0.4597222222222222</c:v>
                      </c:pt>
                      <c:pt idx="4">
                        <c:v>0.36249999999999999</c:v>
                      </c:pt>
                      <c:pt idx="5">
                        <c:v>0.35902777777777778</c:v>
                      </c:pt>
                      <c:pt idx="6">
                        <c:v>0.32569444444444445</c:v>
                      </c:pt>
                      <c:pt idx="7">
                        <c:v>0.31527777777777777</c:v>
                      </c:pt>
                      <c:pt idx="8">
                        <c:v>0.30555555555555552</c:v>
                      </c:pt>
                      <c:pt idx="9">
                        <c:v>0.29583333333333334</c:v>
                      </c:pt>
                      <c:pt idx="10">
                        <c:v>0.28680555555555554</c:v>
                      </c:pt>
                      <c:pt idx="11">
                        <c:v>0.29166666666666669</c:v>
                      </c:pt>
                      <c:pt idx="12">
                        <c:v>0.28958333333333336</c:v>
                      </c:pt>
                      <c:pt idx="13">
                        <c:v>0.28194444444444444</c:v>
                      </c:pt>
                      <c:pt idx="14">
                        <c:v>0.29166666666666669</c:v>
                      </c:pt>
                      <c:pt idx="15">
                        <c:v>0.31319444444444444</c:v>
                      </c:pt>
                      <c:pt idx="16">
                        <c:v>0.32847222222222222</c:v>
                      </c:pt>
                      <c:pt idx="17">
                        <c:v>0.34375</c:v>
                      </c:pt>
                      <c:pt idx="18">
                        <c:v>0.34236111111111112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F695-415B-AB1C-E9C7518382F5}"/>
                  </c:ext>
                </c:extLst>
              </c15:ser>
            </c15:filteredLineSeries>
          </c:ext>
        </c:extLst>
      </c:lineChart>
      <c:catAx>
        <c:axId val="326021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982736"/>
        <c:crossesAt val="0"/>
        <c:auto val="1"/>
        <c:lblAlgn val="ctr"/>
        <c:lblOffset val="100"/>
        <c:noMultiLvlLbl val="0"/>
      </c:catAx>
      <c:valAx>
        <c:axId val="32698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Alarm</a:t>
                </a:r>
                <a:r>
                  <a:rPr lang="en-US" baseline="0" dirty="0"/>
                  <a:t> Responses per Patrol Officer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021984"/>
        <c:crosses val="autoZero"/>
        <c:crossBetween val="between"/>
      </c:valAx>
      <c:valAx>
        <c:axId val="326983128"/>
        <c:scaling>
          <c:orientation val="minMax"/>
        </c:scaling>
        <c:delete val="0"/>
        <c:axPos val="r"/>
        <c:numFmt formatCode="h:mm;@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983520"/>
        <c:crosses val="max"/>
        <c:crossBetween val="between"/>
      </c:valAx>
      <c:dateAx>
        <c:axId val="3269835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6983128"/>
        <c:crosses val="autoZero"/>
        <c:auto val="0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0.22205</cdr:x>
      <cdr:y>0.20945</cdr:y>
    </cdr:from>
    <cdr:to>
      <cdr:x>0.22283</cdr:x>
      <cdr:y>0.8572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34E2B6FF-963C-4041-9B5D-7110AAF3CB31}"/>
            </a:ext>
          </a:extLst>
        </cdr:cNvPr>
        <cdr:cNvCxnSpPr/>
      </cdr:nvCxnSpPr>
      <cdr:spPr>
        <a:xfrm xmlns:a="http://schemas.openxmlformats.org/drawingml/2006/main" flipH="1" flipV="1">
          <a:off x="2545977" y="1275419"/>
          <a:ext cx="8964" cy="3944469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0.1512</cdr:x>
      <cdr:y>0.13627</cdr:y>
    </cdr:from>
    <cdr:to>
      <cdr:x>0.38623</cdr:x>
      <cdr:y>0.19916</cdr:y>
    </cdr:to>
    <cdr:sp macro="" textlink="">
      <cdr:nvSpPr>
        <cdr:cNvPr id="10" name="Text Box 9"/>
        <cdr:cNvSpPr txBox="1"/>
      </cdr:nvSpPr>
      <cdr:spPr>
        <a:xfrm xmlns:a="http://schemas.openxmlformats.org/drawingml/2006/main">
          <a:off x="962025" y="619125"/>
          <a:ext cx="149542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0.16142</cdr:x>
      <cdr:y>0.1427</cdr:y>
    </cdr:from>
    <cdr:to>
      <cdr:x>0.30258</cdr:x>
      <cdr:y>0.18512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50801" y="868970"/>
          <a:ext cx="1618540" cy="2583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VR Ordinance Dec. 2000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0.19985</cdr:x>
      <cdr:y>0.15054</cdr:y>
    </cdr:from>
    <cdr:to>
      <cdr:x>0.2</cdr:x>
      <cdr:y>0.83528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F3395AC2-3B0E-4C70-A9CE-355FDCC96130}"/>
            </a:ext>
          </a:extLst>
        </cdr:cNvPr>
        <cdr:cNvCxnSpPr/>
      </cdr:nvCxnSpPr>
      <cdr:spPr>
        <a:xfrm xmlns:a="http://schemas.openxmlformats.org/drawingml/2006/main" flipV="1">
          <a:off x="2366682" y="925789"/>
          <a:ext cx="1794" cy="4210987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0.13337</cdr:x>
      <cdr:y>0.09756</cdr:y>
    </cdr:from>
    <cdr:to>
      <cdr:x>0.26874</cdr:x>
      <cdr:y>0.15563</cdr:y>
    </cdr:to>
    <cdr:sp macro="" textlink="">
      <cdr:nvSpPr>
        <cdr:cNvPr id="3" name="Text Box 1"/>
        <cdr:cNvSpPr txBox="1"/>
      </cdr:nvSpPr>
      <cdr:spPr>
        <a:xfrm xmlns:a="http://schemas.openxmlformats.org/drawingml/2006/main">
          <a:off x="1579395" y="599993"/>
          <a:ext cx="1603075" cy="357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VR Ordinance Dec. 2000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0.25946</cdr:x>
      <cdr:y>0.19127</cdr:y>
    </cdr:from>
    <cdr:to>
      <cdr:x>0.26655</cdr:x>
      <cdr:y>0.86731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36FC3683-ECE4-42F0-85F0-46448A237AF3}"/>
            </a:ext>
          </a:extLst>
        </cdr:cNvPr>
        <cdr:cNvCxnSpPr/>
      </cdr:nvCxnSpPr>
      <cdr:spPr>
        <a:xfrm xmlns:a="http://schemas.openxmlformats.org/drawingml/2006/main" flipH="1" flipV="1">
          <a:off x="3095199" y="1240570"/>
          <a:ext cx="84554" cy="4384783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0.19864</cdr:x>
      <cdr:y>0.13094</cdr:y>
    </cdr:from>
    <cdr:to>
      <cdr:x>0.34095</cdr:x>
      <cdr:y>0.17761</cdr:y>
    </cdr:to>
    <cdr:sp macro="" textlink="">
      <cdr:nvSpPr>
        <cdr:cNvPr id="8" name="Text Box 7"/>
        <cdr:cNvSpPr txBox="1"/>
      </cdr:nvSpPr>
      <cdr:spPr>
        <a:xfrm xmlns:a="http://schemas.openxmlformats.org/drawingml/2006/main">
          <a:off x="2369586" y="849246"/>
          <a:ext cx="1697673" cy="302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VR Ordinance Dec. 2000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4C44DF-41C1-4EA4-AEA7-2C0E83EC1A2F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DED679-6BE7-4210-8C0C-D66C2ABE9E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5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6436"/>
            <a:ext cx="12192000" cy="938212"/>
          </a:xfrm>
          <a:prstGeom prst="rect">
            <a:avLst/>
          </a:prstGeom>
          <a:solidFill>
            <a:srgbClr val="153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690"/>
            <a:ext cx="12192000" cy="46077"/>
          </a:xfrm>
          <a:prstGeom prst="rect">
            <a:avLst/>
          </a:prstGeom>
          <a:solidFill>
            <a:srgbClr val="D7D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739" y="5398666"/>
            <a:ext cx="3253665" cy="71487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969846"/>
            <a:ext cx="12192000" cy="45719"/>
          </a:xfrm>
          <a:prstGeom prst="rect">
            <a:avLst/>
          </a:prstGeom>
          <a:solidFill>
            <a:srgbClr val="85C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45524"/>
            <a:ext cx="12192000" cy="649209"/>
          </a:xfrm>
          <a:prstGeom prst="rect">
            <a:avLst/>
          </a:prstGeom>
          <a:solidFill>
            <a:srgbClr val="0016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6113543"/>
            <a:ext cx="12192000" cy="45719"/>
          </a:xfrm>
          <a:prstGeom prst="rect">
            <a:avLst/>
          </a:prstGeom>
          <a:solidFill>
            <a:srgbClr val="D7D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6794733"/>
            <a:ext cx="12192000" cy="45719"/>
          </a:xfrm>
          <a:prstGeom prst="rect">
            <a:avLst/>
          </a:prstGeom>
          <a:solidFill>
            <a:srgbClr val="85C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9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0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3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176963"/>
            <a:ext cx="12192000" cy="0"/>
          </a:xfrm>
          <a:prstGeom prst="line">
            <a:avLst/>
          </a:prstGeom>
          <a:ln w="28575">
            <a:solidFill>
              <a:srgbClr val="1539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321" y="6230605"/>
            <a:ext cx="2479405" cy="54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21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3987-66B0-2C41-81F1-A4EAC98DBC73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88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8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9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93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6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A239-ECF5-49B5-9062-C1A954F369EF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9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A239-ECF5-49B5-9062-C1A954F369EF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4853E-581A-457A-B315-47152A2BF6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3746"/>
            <a:ext cx="12192000" cy="938212"/>
          </a:xfrm>
          <a:prstGeom prst="rect">
            <a:avLst/>
          </a:prstGeom>
          <a:solidFill>
            <a:srgbClr val="153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6077"/>
          </a:xfrm>
          <a:prstGeom prst="rect">
            <a:avLst/>
          </a:prstGeom>
          <a:solidFill>
            <a:srgbClr val="D7D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967156"/>
            <a:ext cx="12192000" cy="45719"/>
          </a:xfrm>
          <a:prstGeom prst="rect">
            <a:avLst/>
          </a:prstGeom>
          <a:solidFill>
            <a:srgbClr val="85C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176963"/>
            <a:ext cx="12192000" cy="0"/>
          </a:xfrm>
          <a:prstGeom prst="line">
            <a:avLst/>
          </a:prstGeom>
          <a:ln w="28575">
            <a:solidFill>
              <a:srgbClr val="1539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321" y="6230605"/>
            <a:ext cx="2479405" cy="54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92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Enhancing Police Productivity Using Private Security: The Case of Verified Response In Salt Lake City.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Simon Hakim, </a:t>
            </a:r>
            <a:r>
              <a:rPr lang="en-US" dirty="0"/>
              <a:t>Temple </a:t>
            </a:r>
            <a:r>
              <a:rPr lang="en-US" dirty="0" smtClean="0"/>
              <a:t>University</a:t>
            </a:r>
          </a:p>
          <a:p>
            <a:r>
              <a:rPr lang="en-US" dirty="0" smtClean="0"/>
              <a:t>Brian </a:t>
            </a:r>
            <a:r>
              <a:rPr lang="en-US" dirty="0"/>
              <a:t>Meehan, Berry </a:t>
            </a:r>
            <a:r>
              <a:rPr lang="en-US" dirty="0" smtClean="0"/>
              <a:t>College</a:t>
            </a:r>
            <a:endParaRPr lang="en-US" dirty="0" smtClean="0"/>
          </a:p>
          <a:p>
            <a:r>
              <a:rPr lang="en-US" dirty="0" smtClean="0"/>
              <a:t>Erwin Blackstone, Temple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09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242277"/>
              </p:ext>
            </p:extLst>
          </p:nvPr>
        </p:nvGraphicFramePr>
        <p:xfrm>
          <a:off x="215153" y="143523"/>
          <a:ext cx="11842376" cy="6149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069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Synthetic Control Model for Burglaries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4615" y="963144"/>
            <a:ext cx="7502768" cy="549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654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179295"/>
            <a:ext cx="10627659" cy="71029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Synthetic Predictors Constructed from Donor Pool for Burglary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676455"/>
              </p:ext>
            </p:extLst>
          </p:nvPr>
        </p:nvGraphicFramePr>
        <p:xfrm>
          <a:off x="519954" y="1087097"/>
          <a:ext cx="10833846" cy="5089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282">
                  <a:extLst>
                    <a:ext uri="{9D8B030D-6E8A-4147-A177-3AD203B41FA5}">
                      <a16:colId xmlns:a16="http://schemas.microsoft.com/office/drawing/2014/main" val="1603737474"/>
                    </a:ext>
                  </a:extLst>
                </a:gridCol>
                <a:gridCol w="3611282">
                  <a:extLst>
                    <a:ext uri="{9D8B030D-6E8A-4147-A177-3AD203B41FA5}">
                      <a16:colId xmlns:a16="http://schemas.microsoft.com/office/drawing/2014/main" val="4147342895"/>
                    </a:ext>
                  </a:extLst>
                </a:gridCol>
                <a:gridCol w="3611282">
                  <a:extLst>
                    <a:ext uri="{9D8B030D-6E8A-4147-A177-3AD203B41FA5}">
                      <a16:colId xmlns:a16="http://schemas.microsoft.com/office/drawing/2014/main" val="3435921485"/>
                    </a:ext>
                  </a:extLst>
                </a:gridCol>
              </a:tblGrid>
              <a:tr h="5841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Synthetic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747368"/>
                  </a:ext>
                </a:extLst>
              </a:tr>
              <a:tr h="1000760">
                <a:tc>
                  <a:txBody>
                    <a:bodyPr/>
                    <a:lstStyle/>
                    <a:p>
                      <a:r>
                        <a:rPr lang="en-US" dirty="0"/>
                        <a:t>Number of</a:t>
                      </a:r>
                      <a:r>
                        <a:rPr lang="en-US" baseline="0" dirty="0"/>
                        <a:t> free police responses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402427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175901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176258.3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357260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City Police</a:t>
                      </a:r>
                      <a:r>
                        <a:rPr lang="en-US" baseline="0" dirty="0"/>
                        <a:t> Officers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404.33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405.191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978492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Unemployment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3.927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687669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Income</a:t>
                      </a:r>
                      <a:r>
                        <a:rPr lang="en-US" baseline="0" dirty="0"/>
                        <a:t> Per Capita (2015 $)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37421.51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37415.42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356680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2000 Burglaries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2172.342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125656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1998 Burglaries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2834.946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272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84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8542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City Weights Used to Construct Burglary Synthetic Control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513647"/>
              </p:ext>
            </p:extLst>
          </p:nvPr>
        </p:nvGraphicFramePr>
        <p:xfrm>
          <a:off x="1792179" y="1136519"/>
          <a:ext cx="8607642" cy="4980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3093">
                  <a:extLst>
                    <a:ext uri="{9D8B030D-6E8A-4147-A177-3AD203B41FA5}">
                      <a16:colId xmlns:a16="http://schemas.microsoft.com/office/drawing/2014/main" val="1584616943"/>
                    </a:ext>
                  </a:extLst>
                </a:gridCol>
                <a:gridCol w="4314549">
                  <a:extLst>
                    <a:ext uri="{9D8B030D-6E8A-4147-A177-3AD203B41FA5}">
                      <a16:colId xmlns:a16="http://schemas.microsoft.com/office/drawing/2014/main" val="4171685248"/>
                    </a:ext>
                  </a:extLst>
                </a:gridCol>
              </a:tblGrid>
              <a:tr h="693422"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 used to construct Synthetic SLC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639314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Fayetteville, 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4199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Honolulu, 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575042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Asheville, 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430039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Leawood, 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707973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Orlando,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.236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847297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Evansville,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.412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280711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Irvine, 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66714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Greensboro, 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.061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885810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Stockton, 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.272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030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734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1400000"/>
              </p:ext>
            </p:extLst>
          </p:nvPr>
        </p:nvGraphicFramePr>
        <p:xfrm>
          <a:off x="134471" y="121023"/>
          <a:ext cx="11887200" cy="6199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5057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28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0127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Abadie, A. Diamond, A., and Hainmueller. 2010. Synthetic Control Methods for Comparative Case Studies of Aggregate Interventions: Estimating the Effect of California’s Tobacco Control Program. Journal of the American Statistical Association 105(400). 493-505 </a:t>
            </a:r>
          </a:p>
        </p:txBody>
      </p:sp>
    </p:spTree>
    <p:extLst>
      <p:ext uri="{BB962C8B-B14F-4D97-AF65-F5344CB8AC3E}">
        <p14:creationId xmlns:p14="http://schemas.microsoft.com/office/powerpoint/2010/main" val="360529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4299"/>
            <a:ext cx="10515600" cy="180498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Problem of Police Burglar Alarm Response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7482"/>
            <a:ext cx="10515600" cy="5029481"/>
          </a:xfrm>
        </p:spPr>
        <p:txBody>
          <a:bodyPr/>
          <a:lstStyle/>
          <a:p>
            <a:r>
              <a:rPr lang="en-US" dirty="0"/>
              <a:t>Police burglar alarm response is 94-99 percent to false alarms, resulting from users’ and technological errors. </a:t>
            </a:r>
          </a:p>
          <a:p>
            <a:r>
              <a:rPr lang="en-US" dirty="0"/>
              <a:t>It is estimated that city police departments allocate 20-30 percent of their time to false alarm response. (Blackstone et al. 2005). </a:t>
            </a:r>
          </a:p>
          <a:p>
            <a:r>
              <a:rPr lang="en-US" dirty="0"/>
              <a:t>This is a significant drain on public sector resources.</a:t>
            </a:r>
          </a:p>
        </p:txBody>
      </p:sp>
    </p:spTree>
    <p:extLst>
      <p:ext uri="{BB962C8B-B14F-4D97-AF65-F5344CB8AC3E}">
        <p14:creationId xmlns:p14="http://schemas.microsoft.com/office/powerpoint/2010/main" val="162081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5507"/>
            <a:ext cx="10515600" cy="88750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Alarm Response is a Quasi-Public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0918"/>
            <a:ext cx="10515600" cy="4886045"/>
          </a:xfrm>
        </p:spPr>
        <p:txBody>
          <a:bodyPr/>
          <a:lstStyle/>
          <a:p>
            <a:r>
              <a:rPr lang="en-US" dirty="0"/>
              <a:t>Police response to a valid alarm, which results in arrest or apprehension, decreases the pool of potential burglars, reducing the probability of burglary or break in to the surrounding community.</a:t>
            </a:r>
          </a:p>
          <a:p>
            <a:r>
              <a:rPr lang="en-US" dirty="0"/>
              <a:t>These spillover benefits from valid alarm response are somewhat non-excludable. </a:t>
            </a:r>
          </a:p>
          <a:p>
            <a:r>
              <a:rPr lang="en-US" dirty="0"/>
              <a:t>But this is only 1-6 percent of alarm response!</a:t>
            </a:r>
          </a:p>
        </p:txBody>
      </p:sp>
    </p:spTree>
    <p:extLst>
      <p:ext uri="{BB962C8B-B14F-4D97-AF65-F5344CB8AC3E}">
        <p14:creationId xmlns:p14="http://schemas.microsoft.com/office/powerpoint/2010/main" val="223969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851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False Alarm Response is a Private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8519"/>
            <a:ext cx="10515600" cy="5038444"/>
          </a:xfrm>
        </p:spPr>
        <p:txBody>
          <a:bodyPr/>
          <a:lstStyle/>
          <a:p>
            <a:r>
              <a:rPr lang="en-US" dirty="0"/>
              <a:t>Response to a false alarm does not decease this pool of criminals, instead it allocates police resources away from potentially productive uses.</a:t>
            </a:r>
          </a:p>
          <a:p>
            <a:r>
              <a:rPr lang="en-US" dirty="0"/>
              <a:t>False alarm response is a private good. </a:t>
            </a:r>
          </a:p>
          <a:p>
            <a:r>
              <a:rPr lang="en-US" dirty="0"/>
              <a:t>Given that 94-99 percent of response is to false alarms we shouldn’t treat alarm response as a pure public good.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098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1365"/>
            <a:ext cx="10515600" cy="12102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Potential Policy Solution: Verified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129"/>
            <a:ext cx="10515600" cy="4939834"/>
          </a:xfrm>
        </p:spPr>
        <p:txBody>
          <a:bodyPr/>
          <a:lstStyle/>
          <a:p>
            <a:r>
              <a:rPr lang="en-US" dirty="0"/>
              <a:t>Salt Lake City ordinance put in place Dec. 2000.</a:t>
            </a:r>
          </a:p>
          <a:p>
            <a:r>
              <a:rPr lang="en-US" dirty="0"/>
              <a:t>VR requires physical or visual verification of an actual or attempted penetration before police are dispatched. </a:t>
            </a:r>
          </a:p>
          <a:p>
            <a:r>
              <a:rPr lang="en-US" dirty="0"/>
              <a:t>Thus, alarm owners designate individuals, including themselves, or private response companies to physically attend the premises, or using cameras and smartphones visually check the premises.</a:t>
            </a:r>
          </a:p>
        </p:txBody>
      </p:sp>
    </p:spTree>
    <p:extLst>
      <p:ext uri="{BB962C8B-B14F-4D97-AF65-F5344CB8AC3E}">
        <p14:creationId xmlns:p14="http://schemas.microsoft.com/office/powerpoint/2010/main" val="412521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729337"/>
              </p:ext>
            </p:extLst>
          </p:nvPr>
        </p:nvGraphicFramePr>
        <p:xfrm>
          <a:off x="170330" y="158936"/>
          <a:ext cx="11465858" cy="608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7915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5922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Synthetic Control Comparison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2894" y="959225"/>
            <a:ext cx="7566212" cy="553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128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179295"/>
            <a:ext cx="10627659" cy="71029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Synthetic Predictors Constructed from Donor Pool for Alarm Response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243981"/>
              </p:ext>
            </p:extLst>
          </p:nvPr>
        </p:nvGraphicFramePr>
        <p:xfrm>
          <a:off x="519954" y="1087097"/>
          <a:ext cx="10833846" cy="5089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282">
                  <a:extLst>
                    <a:ext uri="{9D8B030D-6E8A-4147-A177-3AD203B41FA5}">
                      <a16:colId xmlns:a16="http://schemas.microsoft.com/office/drawing/2014/main" val="1603737474"/>
                    </a:ext>
                  </a:extLst>
                </a:gridCol>
                <a:gridCol w="3611282">
                  <a:extLst>
                    <a:ext uri="{9D8B030D-6E8A-4147-A177-3AD203B41FA5}">
                      <a16:colId xmlns:a16="http://schemas.microsoft.com/office/drawing/2014/main" val="4147342895"/>
                    </a:ext>
                  </a:extLst>
                </a:gridCol>
                <a:gridCol w="3611282">
                  <a:extLst>
                    <a:ext uri="{9D8B030D-6E8A-4147-A177-3AD203B41FA5}">
                      <a16:colId xmlns:a16="http://schemas.microsoft.com/office/drawing/2014/main" val="3435921485"/>
                    </a:ext>
                  </a:extLst>
                </a:gridCol>
              </a:tblGrid>
              <a:tr h="5841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Synthetic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747368"/>
                  </a:ext>
                </a:extLst>
              </a:tr>
              <a:tr h="1000760">
                <a:tc>
                  <a:txBody>
                    <a:bodyPr/>
                    <a:lstStyle/>
                    <a:p>
                      <a:r>
                        <a:rPr lang="en-US" dirty="0"/>
                        <a:t>Number of</a:t>
                      </a:r>
                      <a:r>
                        <a:rPr lang="en-US" baseline="0" dirty="0"/>
                        <a:t> free police responses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402427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175901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176258.3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357260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City Police</a:t>
                      </a:r>
                      <a:r>
                        <a:rPr lang="en-US" baseline="0" dirty="0"/>
                        <a:t> Officers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404.33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405.191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978492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Unemployment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3.927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687669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Income</a:t>
                      </a:r>
                      <a:r>
                        <a:rPr lang="en-US" baseline="0" dirty="0"/>
                        <a:t> Per Capita (2015 $)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37421.51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37415.42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356680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2000 Alarm</a:t>
                      </a:r>
                      <a:r>
                        <a:rPr lang="en-US" baseline="0" dirty="0"/>
                        <a:t> Responses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9448.33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125656"/>
                  </a:ext>
                </a:extLst>
              </a:tr>
              <a:tr h="584158">
                <a:tc>
                  <a:txBody>
                    <a:bodyPr/>
                    <a:lstStyle/>
                    <a:p>
                      <a:r>
                        <a:rPr lang="en-US" dirty="0"/>
                        <a:t>1998 Alarm</a:t>
                      </a:r>
                      <a:r>
                        <a:rPr lang="en-US" baseline="0" dirty="0"/>
                        <a:t> Responses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10542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9837.8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272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038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7616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City Weights From Donor Pool Used to Construct Alarm Response Synthetic Control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264730"/>
              </p:ext>
            </p:extLst>
          </p:nvPr>
        </p:nvGraphicFramePr>
        <p:xfrm>
          <a:off x="1792179" y="1136519"/>
          <a:ext cx="8607642" cy="4980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3093">
                  <a:extLst>
                    <a:ext uri="{9D8B030D-6E8A-4147-A177-3AD203B41FA5}">
                      <a16:colId xmlns:a16="http://schemas.microsoft.com/office/drawing/2014/main" val="1584616943"/>
                    </a:ext>
                  </a:extLst>
                </a:gridCol>
                <a:gridCol w="4314549">
                  <a:extLst>
                    <a:ext uri="{9D8B030D-6E8A-4147-A177-3AD203B41FA5}">
                      <a16:colId xmlns:a16="http://schemas.microsoft.com/office/drawing/2014/main" val="4171685248"/>
                    </a:ext>
                  </a:extLst>
                </a:gridCol>
              </a:tblGrid>
              <a:tr h="693422">
                <a:tc>
                  <a:txBody>
                    <a:bodyPr/>
                    <a:lstStyle/>
                    <a:p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 used to construct Synthetic SLC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639314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Fayetteville, 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.216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4199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Honolulu, 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575042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Asheville, 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.563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430039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Leawood, 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707973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Orlando,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.096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847297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Evansville,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280711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Irvine, 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66714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Greensboro, 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885810"/>
                  </a:ext>
                </a:extLst>
              </a:tr>
              <a:tr h="476308">
                <a:tc>
                  <a:txBody>
                    <a:bodyPr/>
                    <a:lstStyle/>
                    <a:p>
                      <a:r>
                        <a:rPr lang="en-US" dirty="0"/>
                        <a:t>Stockton, 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030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909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2341</TotalTime>
  <Words>602</Words>
  <Application>Microsoft Office PowerPoint</Application>
  <PresentationFormat>Widescreen</PresentationFormat>
  <Paragraphs>125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Enhancing Police Productivity Using Private Security: The Case of Verified Response In Salt Lake City. </vt:lpstr>
      <vt:lpstr>The Problem of Police Burglar Alarm Response </vt:lpstr>
      <vt:lpstr>Alarm Response is a Quasi-Public Good</vt:lpstr>
      <vt:lpstr>False Alarm Response is a Private Good</vt:lpstr>
      <vt:lpstr>Potential Policy Solution: Verified Response</vt:lpstr>
      <vt:lpstr>PowerPoint Presentation</vt:lpstr>
      <vt:lpstr>Synthetic Control Comparison </vt:lpstr>
      <vt:lpstr>Synthetic Predictors Constructed from Donor Pool for Alarm Response Model</vt:lpstr>
      <vt:lpstr>City Weights From Donor Pool Used to Construct Alarm Response Synthetic Control</vt:lpstr>
      <vt:lpstr>PowerPoint Presentation</vt:lpstr>
      <vt:lpstr>Synthetic Control Model for Burglaries</vt:lpstr>
      <vt:lpstr>Synthetic Predictors Constructed from Donor Pool for Burglary Model</vt:lpstr>
      <vt:lpstr>City Weights Used to Construct Burglary Synthetic Control</vt:lpstr>
      <vt:lpstr>PowerPoint Presentation</vt:lpstr>
      <vt:lpstr>PowerPoint Presentation</vt:lpstr>
    </vt:vector>
  </TitlesOfParts>
  <Company>Berry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Kang, Hyunsung</dc:creator>
  <cp:lastModifiedBy>Simon Hakim</cp:lastModifiedBy>
  <cp:revision>127</cp:revision>
  <cp:lastPrinted>2016-10-17T17:53:54Z</cp:lastPrinted>
  <dcterms:created xsi:type="dcterms:W3CDTF">2016-08-17T21:47:44Z</dcterms:created>
  <dcterms:modified xsi:type="dcterms:W3CDTF">2019-03-08T17:39:12Z</dcterms:modified>
</cp:coreProperties>
</file>