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60" r:id="rId1"/>
  </p:sldMasterIdLst>
  <p:sldIdLst>
    <p:sldId id="256" r:id="rId2"/>
    <p:sldId id="259" r:id="rId3"/>
    <p:sldId id="262" r:id="rId4"/>
    <p:sldId id="278" r:id="rId5"/>
    <p:sldId id="264" r:id="rId6"/>
    <p:sldId id="268" r:id="rId7"/>
    <p:sldId id="267" r:id="rId8"/>
    <p:sldId id="269" r:id="rId9"/>
    <p:sldId id="271" r:id="rId10"/>
    <p:sldId id="279" r:id="rId11"/>
    <p:sldId id="273" r:id="rId12"/>
    <p:sldId id="275" r:id="rId13"/>
    <p:sldId id="276" r:id="rId14"/>
    <p:sldId id="277" r:id="rId15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cruzer_Glide_thumbdrive_6-28-16\Symposium%20paper\Copy%20of%20SLC%20Time%20data%20CorrectedBM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baseline="0" dirty="0"/>
              <a:t>Police Alarm Response and Priority 1 and 2 Response Time</a:t>
            </a:r>
            <a:endParaRPr lang="en-US" b="1" dirty="0"/>
          </a:p>
        </c:rich>
      </c:tx>
      <c:layout>
        <c:manualLayout>
          <c:xMode val="edge"/>
          <c:yMode val="edge"/>
          <c:x val="0.31160712089753773"/>
          <c:y val="3.5105224367858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8543198424400512E-2"/>
          <c:y val="7.7353770381104164E-2"/>
          <c:w val="0.89549085641911841"/>
          <c:h val="0.7823324023263788"/>
        </c:manualLayout>
      </c:layout>
      <c:lineChart>
        <c:grouping val="standard"/>
        <c:varyColors val="0"/>
        <c:ser>
          <c:idx val="3"/>
          <c:order val="3"/>
          <c:tx>
            <c:v>Police Responses</c:v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Sheet1!$A$7:$A$25</c:f>
              <c:numCache>
                <c:formatCode>General</c:formatCode>
                <c:ptCount val="19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</c:numCache>
            </c:numRef>
          </c:cat>
          <c:val>
            <c:numRef>
              <c:f>Sheet1!$C$7:$C$25</c:f>
              <c:numCache>
                <c:formatCode>General</c:formatCode>
                <c:ptCount val="19"/>
                <c:pt idx="0">
                  <c:v>10542</c:v>
                </c:pt>
                <c:pt idx="1">
                  <c:v>8236</c:v>
                </c:pt>
                <c:pt idx="2">
                  <c:v>9439</c:v>
                </c:pt>
                <c:pt idx="3">
                  <c:v>898</c:v>
                </c:pt>
                <c:pt idx="4">
                  <c:v>803</c:v>
                </c:pt>
                <c:pt idx="5">
                  <c:v>658</c:v>
                </c:pt>
                <c:pt idx="6">
                  <c:v>634</c:v>
                </c:pt>
                <c:pt idx="7">
                  <c:v>577</c:v>
                </c:pt>
                <c:pt idx="8">
                  <c:v>473</c:v>
                </c:pt>
                <c:pt idx="9">
                  <c:v>635</c:v>
                </c:pt>
                <c:pt idx="10">
                  <c:v>619</c:v>
                </c:pt>
                <c:pt idx="11">
                  <c:v>594</c:v>
                </c:pt>
                <c:pt idx="12">
                  <c:v>461</c:v>
                </c:pt>
                <c:pt idx="13">
                  <c:v>504</c:v>
                </c:pt>
                <c:pt idx="14">
                  <c:v>391</c:v>
                </c:pt>
                <c:pt idx="15">
                  <c:v>323</c:v>
                </c:pt>
                <c:pt idx="16">
                  <c:v>420</c:v>
                </c:pt>
                <c:pt idx="17">
                  <c:v>307</c:v>
                </c:pt>
                <c:pt idx="18">
                  <c:v>350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8AD-489D-ABA5-5A4C4AFDF3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8279080"/>
        <c:axId val="138373040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v>Actual Permits</c:v>
                </c:tx>
                <c:spPr>
                  <a:ln w="28575" cap="rnd">
                    <a:solidFill>
                      <a:schemeClr val="accent1"/>
                    </a:solidFill>
                    <a:prstDash val="dash"/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Sheet1!$A$7:$A$25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1998</c:v>
                      </c:pt>
                      <c:pt idx="1">
                        <c:v>1999</c:v>
                      </c:pt>
                      <c:pt idx="2">
                        <c:v>2000</c:v>
                      </c:pt>
                      <c:pt idx="3">
                        <c:v>2001</c:v>
                      </c:pt>
                      <c:pt idx="4">
                        <c:v>2002</c:v>
                      </c:pt>
                      <c:pt idx="5">
                        <c:v>2003</c:v>
                      </c:pt>
                      <c:pt idx="6">
                        <c:v>2004</c:v>
                      </c:pt>
                      <c:pt idx="7">
                        <c:v>2005</c:v>
                      </c:pt>
                      <c:pt idx="8">
                        <c:v>2006</c:v>
                      </c:pt>
                      <c:pt idx="9">
                        <c:v>2007</c:v>
                      </c:pt>
                      <c:pt idx="10">
                        <c:v>2008</c:v>
                      </c:pt>
                      <c:pt idx="11">
                        <c:v>2009</c:v>
                      </c:pt>
                      <c:pt idx="12">
                        <c:v>2010</c:v>
                      </c:pt>
                      <c:pt idx="13">
                        <c:v>2011</c:v>
                      </c:pt>
                      <c:pt idx="14">
                        <c:v>2012</c:v>
                      </c:pt>
                      <c:pt idx="15">
                        <c:v>2013</c:v>
                      </c:pt>
                      <c:pt idx="16">
                        <c:v>2014</c:v>
                      </c:pt>
                      <c:pt idx="17">
                        <c:v>2015</c:v>
                      </c:pt>
                      <c:pt idx="18">
                        <c:v>2016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Sheet1!$B$4:$B$24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0">
                        <c:v>830</c:v>
                      </c:pt>
                      <c:pt idx="1">
                        <c:v>1168</c:v>
                      </c:pt>
                      <c:pt idx="2">
                        <c:v>1761</c:v>
                      </c:pt>
                      <c:pt idx="3">
                        <c:v>1753</c:v>
                      </c:pt>
                      <c:pt idx="4">
                        <c:v>1780</c:v>
                      </c:pt>
                      <c:pt idx="5">
                        <c:v>1130</c:v>
                      </c:pt>
                      <c:pt idx="6">
                        <c:v>750</c:v>
                      </c:pt>
                      <c:pt idx="7">
                        <c:v>580</c:v>
                      </c:pt>
                      <c:pt idx="8">
                        <c:v>470</c:v>
                      </c:pt>
                      <c:pt idx="9">
                        <c:v>507</c:v>
                      </c:pt>
                      <c:pt idx="10">
                        <c:v>540</c:v>
                      </c:pt>
                      <c:pt idx="11">
                        <c:v>640</c:v>
                      </c:pt>
                      <c:pt idx="12">
                        <c:v>591</c:v>
                      </c:pt>
                      <c:pt idx="13">
                        <c:v>937</c:v>
                      </c:pt>
                      <c:pt idx="14">
                        <c:v>640</c:v>
                      </c:pt>
                      <c:pt idx="15">
                        <c:v>604</c:v>
                      </c:pt>
                      <c:pt idx="16">
                        <c:v>774</c:v>
                      </c:pt>
                      <c:pt idx="17">
                        <c:v>631</c:v>
                      </c:pt>
                      <c:pt idx="18">
                        <c:v>487</c:v>
                      </c:pt>
                      <c:pt idx="19">
                        <c:v>775</c:v>
                      </c:pt>
                      <c:pt idx="20">
                        <c:v>751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98AD-489D-ABA5-5A4C4AFDF3DE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v>Trend Permits</c:v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Sheet1!$A$7:$A$25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1998</c:v>
                      </c:pt>
                      <c:pt idx="1">
                        <c:v>1999</c:v>
                      </c:pt>
                      <c:pt idx="2">
                        <c:v>2000</c:v>
                      </c:pt>
                      <c:pt idx="3">
                        <c:v>2001</c:v>
                      </c:pt>
                      <c:pt idx="4">
                        <c:v>2002</c:v>
                      </c:pt>
                      <c:pt idx="5">
                        <c:v>2003</c:v>
                      </c:pt>
                      <c:pt idx="6">
                        <c:v>2004</c:v>
                      </c:pt>
                      <c:pt idx="7">
                        <c:v>2005</c:v>
                      </c:pt>
                      <c:pt idx="8">
                        <c:v>2006</c:v>
                      </c:pt>
                      <c:pt idx="9">
                        <c:v>2007</c:v>
                      </c:pt>
                      <c:pt idx="10">
                        <c:v>2008</c:v>
                      </c:pt>
                      <c:pt idx="11">
                        <c:v>2009</c:v>
                      </c:pt>
                      <c:pt idx="12">
                        <c:v>2010</c:v>
                      </c:pt>
                      <c:pt idx="13">
                        <c:v>2011</c:v>
                      </c:pt>
                      <c:pt idx="14">
                        <c:v>2012</c:v>
                      </c:pt>
                      <c:pt idx="15">
                        <c:v>2013</c:v>
                      </c:pt>
                      <c:pt idx="16">
                        <c:v>2014</c:v>
                      </c:pt>
                      <c:pt idx="17">
                        <c:v>2015</c:v>
                      </c:pt>
                      <c:pt idx="18">
                        <c:v>2016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Sheet1!$D$4:$D$24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0">
                        <c:v>830</c:v>
                      </c:pt>
                      <c:pt idx="1">
                        <c:v>1168</c:v>
                      </c:pt>
                      <c:pt idx="2">
                        <c:v>1761</c:v>
                      </c:pt>
                      <c:pt idx="3">
                        <c:v>1753</c:v>
                      </c:pt>
                      <c:pt idx="4">
                        <c:v>1780</c:v>
                      </c:pt>
                      <c:pt idx="5">
                        <c:v>1130</c:v>
                      </c:pt>
                      <c:pt idx="6">
                        <c:v>1367</c:v>
                      </c:pt>
                      <c:pt idx="7">
                        <c:v>1094</c:v>
                      </c:pt>
                      <c:pt idx="8">
                        <c:v>1893</c:v>
                      </c:pt>
                      <c:pt idx="9">
                        <c:v>1791</c:v>
                      </c:pt>
                      <c:pt idx="10">
                        <c:v>1276</c:v>
                      </c:pt>
                      <c:pt idx="11">
                        <c:v>753</c:v>
                      </c:pt>
                      <c:pt idx="12">
                        <c:v>886</c:v>
                      </c:pt>
                      <c:pt idx="13">
                        <c:v>937</c:v>
                      </c:pt>
                      <c:pt idx="14">
                        <c:v>640</c:v>
                      </c:pt>
                      <c:pt idx="15">
                        <c:v>604</c:v>
                      </c:pt>
                      <c:pt idx="16">
                        <c:v>774</c:v>
                      </c:pt>
                      <c:pt idx="17">
                        <c:v>949</c:v>
                      </c:pt>
                      <c:pt idx="18">
                        <c:v>1265</c:v>
                      </c:pt>
                      <c:pt idx="19">
                        <c:v>2126</c:v>
                      </c:pt>
                      <c:pt idx="20">
                        <c:v>1718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98AD-489D-ABA5-5A4C4AFDF3DE}"/>
                  </c:ext>
                </c:extLst>
              </c15:ser>
            </c15:filteredLineSeries>
          </c:ext>
        </c:extLst>
      </c:lineChart>
      <c:lineChart>
        <c:grouping val="standard"/>
        <c:varyColors val="0"/>
        <c:ser>
          <c:idx val="2"/>
          <c:order val="2"/>
          <c:tx>
            <c:v>Response time priority 1</c:v>
          </c:tx>
          <c:spPr>
            <a:ln w="28575" cap="rnd">
              <a:solidFill>
                <a:schemeClr val="accent3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Sheet1!$A$7:$A$25</c:f>
              <c:numCache>
                <c:formatCode>General</c:formatCode>
                <c:ptCount val="19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</c:numCache>
            </c:numRef>
          </c:cat>
          <c:val>
            <c:numRef>
              <c:f>Sheet1!$AA$6:$AA$25</c:f>
              <c:numCache>
                <c:formatCode>h:mm</c:formatCode>
                <c:ptCount val="20"/>
                <c:pt idx="0">
                  <c:v>0.42083333333333334</c:v>
                </c:pt>
                <c:pt idx="1">
                  <c:v>0.41875000000000001</c:v>
                </c:pt>
                <c:pt idx="2">
                  <c:v>0.37638888888888888</c:v>
                </c:pt>
                <c:pt idx="3">
                  <c:v>0.50277777777777777</c:v>
                </c:pt>
                <c:pt idx="4">
                  <c:v>0.46666666666666662</c:v>
                </c:pt>
                <c:pt idx="5">
                  <c:v>0.22430555555555556</c:v>
                </c:pt>
                <c:pt idx="6">
                  <c:v>0.17013888888888887</c:v>
                </c:pt>
                <c:pt idx="7">
                  <c:v>0.17291666666666669</c:v>
                </c:pt>
                <c:pt idx="8">
                  <c:v>0.17361111111111113</c:v>
                </c:pt>
                <c:pt idx="9">
                  <c:v>0.19027777777777777</c:v>
                </c:pt>
                <c:pt idx="10">
                  <c:v>0.20694444444444446</c:v>
                </c:pt>
                <c:pt idx="11">
                  <c:v>0.23611111111111113</c:v>
                </c:pt>
                <c:pt idx="12">
                  <c:v>0.20416666666666669</c:v>
                </c:pt>
                <c:pt idx="13">
                  <c:v>0.19930555555555554</c:v>
                </c:pt>
                <c:pt idx="14">
                  <c:v>0.20555555555555557</c:v>
                </c:pt>
                <c:pt idx="15">
                  <c:v>0.22291666666666665</c:v>
                </c:pt>
                <c:pt idx="16">
                  <c:v>0.22916666666666666</c:v>
                </c:pt>
                <c:pt idx="17">
                  <c:v>0.23750000000000002</c:v>
                </c:pt>
                <c:pt idx="18">
                  <c:v>0.24513888888888888</c:v>
                </c:pt>
                <c:pt idx="19">
                  <c:v>0.25555555555555559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8AD-489D-ABA5-5A4C4AFDF3DE}"/>
            </c:ext>
          </c:extLst>
        </c:ser>
        <c:ser>
          <c:idx val="4"/>
          <c:order val="4"/>
          <c:tx>
            <c:strRef>
              <c:f>Sheet1!$AD$1:$AD$3</c:f>
              <c:strCache>
                <c:ptCount val="3"/>
                <c:pt idx="0">
                  <c:v>Response</c:v>
                </c:pt>
                <c:pt idx="1">
                  <c:v>Time</c:v>
                </c:pt>
                <c:pt idx="2">
                  <c:v>Priority 2</c:v>
                </c:pt>
              </c:strCache>
            </c:strRef>
          </c:tx>
          <c:spPr>
            <a:ln w="28575" cap="rnd">
              <a:solidFill>
                <a:schemeClr val="accent5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Sheet1!$A$7:$A$25</c:f>
              <c:numCache>
                <c:formatCode>General</c:formatCode>
                <c:ptCount val="19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</c:numCache>
            </c:numRef>
          </c:cat>
          <c:val>
            <c:numRef>
              <c:f>Sheet1!$AD$7:$AD$25</c:f>
              <c:numCache>
                <c:formatCode>h:mm</c:formatCode>
                <c:ptCount val="19"/>
                <c:pt idx="1">
                  <c:v>0.42291666666666666</c:v>
                </c:pt>
                <c:pt idx="2">
                  <c:v>0.49583333333333335</c:v>
                </c:pt>
                <c:pt idx="3">
                  <c:v>0.4597222222222222</c:v>
                </c:pt>
                <c:pt idx="4">
                  <c:v>0.36249999999999999</c:v>
                </c:pt>
                <c:pt idx="5">
                  <c:v>0.35902777777777778</c:v>
                </c:pt>
                <c:pt idx="6">
                  <c:v>0.32569444444444445</c:v>
                </c:pt>
                <c:pt idx="7">
                  <c:v>0.31527777777777777</c:v>
                </c:pt>
                <c:pt idx="8">
                  <c:v>0.30555555555555552</c:v>
                </c:pt>
                <c:pt idx="9">
                  <c:v>0.29583333333333334</c:v>
                </c:pt>
                <c:pt idx="10">
                  <c:v>0.28680555555555554</c:v>
                </c:pt>
                <c:pt idx="11">
                  <c:v>0.29166666666666669</c:v>
                </c:pt>
                <c:pt idx="12">
                  <c:v>0.28958333333333336</c:v>
                </c:pt>
                <c:pt idx="13">
                  <c:v>0.28194444444444444</c:v>
                </c:pt>
                <c:pt idx="14">
                  <c:v>0.29166666666666669</c:v>
                </c:pt>
                <c:pt idx="15">
                  <c:v>0.31319444444444444</c:v>
                </c:pt>
                <c:pt idx="16">
                  <c:v>0.32847222222222222</c:v>
                </c:pt>
                <c:pt idx="17">
                  <c:v>0.34375</c:v>
                </c:pt>
                <c:pt idx="18">
                  <c:v>0.34236111111111112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8AD-489D-ABA5-5A4C4AFDF3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8379952"/>
        <c:axId val="138375472"/>
      </c:lineChart>
      <c:catAx>
        <c:axId val="1382790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373040"/>
        <c:crossesAt val="0"/>
        <c:auto val="1"/>
        <c:lblAlgn val="ctr"/>
        <c:lblOffset val="100"/>
        <c:noMultiLvlLbl val="0"/>
      </c:catAx>
      <c:valAx>
        <c:axId val="138373040"/>
        <c:scaling>
          <c:orientation val="minMax"/>
          <c:min val="2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Alarm</a:t>
                </a:r>
                <a:r>
                  <a:rPr lang="en-US" baseline="0" dirty="0"/>
                  <a:t> Responses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279080"/>
        <c:crosses val="autoZero"/>
        <c:crossBetween val="between"/>
        <c:minorUnit val="200"/>
      </c:valAx>
      <c:valAx>
        <c:axId val="138375472"/>
        <c:scaling>
          <c:orientation val="minMax"/>
        </c:scaling>
        <c:delete val="0"/>
        <c:axPos val="r"/>
        <c:numFmt formatCode="h:mm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379952"/>
        <c:crosses val="max"/>
        <c:crossBetween val="between"/>
      </c:valAx>
      <c:dateAx>
        <c:axId val="1383799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8375472"/>
        <c:crosses val="autoZero"/>
        <c:auto val="0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0.22205</cdr:x>
      <cdr:y>0.20945</cdr:y>
    </cdr:from>
    <cdr:to>
      <cdr:x>0.22283</cdr:x>
      <cdr:y>0.8572</cdr:y>
    </cdr:to>
    <cdr:cxnSp macro="">
      <cdr:nvCxnSpPr>
        <cdr:cNvPr id="2" name="Straight Connector 1">
          <a:extLst xmlns:a="http://schemas.openxmlformats.org/drawingml/2006/main">
            <a:ext uri="{FF2B5EF4-FFF2-40B4-BE49-F238E27FC236}">
              <a16:creationId xmlns:a16="http://schemas.microsoft.com/office/drawing/2014/main" id="{34E2B6FF-963C-4041-9B5D-7110AAF3CB31}"/>
            </a:ext>
          </a:extLst>
        </cdr:cNvPr>
        <cdr:cNvCxnSpPr/>
      </cdr:nvCxnSpPr>
      <cdr:spPr>
        <a:xfrm xmlns:a="http://schemas.openxmlformats.org/drawingml/2006/main" flipH="1" flipV="1">
          <a:off x="2545977" y="1275419"/>
          <a:ext cx="8964" cy="3944469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0.1512</cdr:x>
      <cdr:y>0.13627</cdr:y>
    </cdr:from>
    <cdr:to>
      <cdr:x>0.38623</cdr:x>
      <cdr:y>0.19916</cdr:y>
    </cdr:to>
    <cdr:sp macro="" textlink="">
      <cdr:nvSpPr>
        <cdr:cNvPr id="10" name="Text Box 9"/>
        <cdr:cNvSpPr txBox="1"/>
      </cdr:nvSpPr>
      <cdr:spPr>
        <a:xfrm xmlns:a="http://schemas.openxmlformats.org/drawingml/2006/main">
          <a:off x="962025" y="619125"/>
          <a:ext cx="1495425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0.16142</cdr:x>
      <cdr:y>0.1427</cdr:y>
    </cdr:from>
    <cdr:to>
      <cdr:x>0.30258</cdr:x>
      <cdr:y>0.18512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850801" y="868970"/>
          <a:ext cx="1618540" cy="2583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VR Ordinance Dec. 2000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92CF-EFF2-42BE-B26B-9CD4BE746E2C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62D0E-E576-4B14-BA60-F3C6E4E2D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17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92CF-EFF2-42BE-B26B-9CD4BE746E2C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62D0E-E576-4B14-BA60-F3C6E4E2D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19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92CF-EFF2-42BE-B26B-9CD4BE746E2C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62D0E-E576-4B14-BA60-F3C6E4E2D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480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92CF-EFF2-42BE-B26B-9CD4BE746E2C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62D0E-E576-4B14-BA60-F3C6E4E2D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843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92CF-EFF2-42BE-B26B-9CD4BE746E2C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62D0E-E576-4B14-BA60-F3C6E4E2D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89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92CF-EFF2-42BE-B26B-9CD4BE746E2C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62D0E-E576-4B14-BA60-F3C6E4E2D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116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92CF-EFF2-42BE-B26B-9CD4BE746E2C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62D0E-E576-4B14-BA60-F3C6E4E2D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804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92CF-EFF2-42BE-B26B-9CD4BE746E2C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62D0E-E576-4B14-BA60-F3C6E4E2D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723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92CF-EFF2-42BE-B26B-9CD4BE746E2C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62D0E-E576-4B14-BA60-F3C6E4E2D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31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92CF-EFF2-42BE-B26B-9CD4BE746E2C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62D0E-E576-4B14-BA60-F3C6E4E2D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987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92CF-EFF2-42BE-B26B-9CD4BE746E2C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62D0E-E576-4B14-BA60-F3C6E4E2D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31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892CF-EFF2-42BE-B26B-9CD4BE746E2C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62D0E-E576-4B14-BA60-F3C6E4E2D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8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#_ftnref1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#_ftnref1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Public Provision of a Private </a:t>
            </a:r>
            <a:r>
              <a:rPr lang="en-US" b="1" dirty="0" smtClean="0"/>
              <a:t>Good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dirty="0" smtClean="0"/>
              <a:t>The Case of Police Response to Electronic Alarms</a:t>
            </a:r>
          </a:p>
          <a:p>
            <a:r>
              <a:rPr lang="en-US" sz="2800" b="1" dirty="0" smtClean="0"/>
              <a:t>Erwin Blackstone, Simon Hakim, and Brian Meehan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379301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Gains and Losses to the Affected Groups 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7478488"/>
              </p:ext>
            </p:extLst>
          </p:nvPr>
        </p:nvGraphicFramePr>
        <p:xfrm>
          <a:off x="838200" y="1539394"/>
          <a:ext cx="9549113" cy="53938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40792">
                  <a:extLst>
                    <a:ext uri="{9D8B030D-6E8A-4147-A177-3AD203B41FA5}">
                      <a16:colId xmlns:a16="http://schemas.microsoft.com/office/drawing/2014/main" val="110672854"/>
                    </a:ext>
                  </a:extLst>
                </a:gridCol>
                <a:gridCol w="1890515">
                  <a:extLst>
                    <a:ext uri="{9D8B030D-6E8A-4147-A177-3AD203B41FA5}">
                      <a16:colId xmlns:a16="http://schemas.microsoft.com/office/drawing/2014/main" val="433504838"/>
                    </a:ext>
                  </a:extLst>
                </a:gridCol>
                <a:gridCol w="1265342">
                  <a:extLst>
                    <a:ext uri="{9D8B030D-6E8A-4147-A177-3AD203B41FA5}">
                      <a16:colId xmlns:a16="http://schemas.microsoft.com/office/drawing/2014/main" val="247793265"/>
                    </a:ext>
                  </a:extLst>
                </a:gridCol>
                <a:gridCol w="1355322">
                  <a:extLst>
                    <a:ext uri="{9D8B030D-6E8A-4147-A177-3AD203B41FA5}">
                      <a16:colId xmlns:a16="http://schemas.microsoft.com/office/drawing/2014/main" val="2184925346"/>
                    </a:ext>
                  </a:extLst>
                </a:gridCol>
                <a:gridCol w="1597142">
                  <a:extLst>
                    <a:ext uri="{9D8B030D-6E8A-4147-A177-3AD203B41FA5}">
                      <a16:colId xmlns:a16="http://schemas.microsoft.com/office/drawing/2014/main" val="1984011680"/>
                    </a:ext>
                  </a:extLst>
                </a:gridCol>
              </a:tblGrid>
              <a:tr h="72205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Groups in the City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Cumulative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Gain (+) Loss (-) to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Group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Inc. Subsidy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(2000)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Cumulative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Out-of-Pocket to Group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(2000)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Cumulative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Gain (+) Loss (-) to Group Inc. Subsidy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(2002)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Cumulative Out-of- Pocket to Activator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(2002)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>
                    <a:solidFill>
                      <a:srgbClr val="33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376671"/>
                  </a:ext>
                </a:extLst>
              </a:tr>
              <a:tr h="1387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Before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Before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After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After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extLst>
                  <a:ext uri="{0D108BD9-81ED-4DB2-BD59-A6C34878D82A}">
                    <a16:rowId xmlns:a16="http://schemas.microsoft.com/office/drawing/2014/main" val="1168257029"/>
                  </a:ext>
                </a:extLst>
              </a:tr>
              <a:tr h="2836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Non-Activating Alarm Owners and Non-Alarm Owner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-$8.19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+$0.89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extLst>
                  <a:ext uri="{0D108BD9-81ED-4DB2-BD59-A6C34878D82A}">
                    <a16:rowId xmlns:a16="http://schemas.microsoft.com/office/drawing/2014/main" val="1957879103"/>
                  </a:ext>
                </a:extLst>
              </a:tr>
              <a:tr h="1387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Alarm Company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+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-$5,411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extLst>
                  <a:ext uri="{0D108BD9-81ED-4DB2-BD59-A6C34878D82A}">
                    <a16:rowId xmlns:a16="http://schemas.microsoft.com/office/drawing/2014/main" val="1136983744"/>
                  </a:ext>
                </a:extLst>
              </a:tr>
              <a:tr h="2836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5x repeat False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Activators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-$100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-$175 to –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-$1,225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extLst>
                  <a:ext uri="{0D108BD9-81ED-4DB2-BD59-A6C34878D82A}">
                    <a16:rowId xmlns:a16="http://schemas.microsoft.com/office/drawing/2014/main" val="3182930633"/>
                  </a:ext>
                </a:extLst>
              </a:tr>
              <a:tr h="1387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Average Alarm Owner Gain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$42.72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-$61.52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extLst>
                  <a:ext uri="{0D108BD9-81ED-4DB2-BD59-A6C34878D82A}">
                    <a16:rowId xmlns:a16="http://schemas.microsoft.com/office/drawing/2014/main" val="1157439603"/>
                  </a:ext>
                </a:extLst>
              </a:tr>
              <a:tr h="2836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Alarm Owner Accumulated Gain (loss) by Number of False Activations: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extLst>
                  <a:ext uri="{0D108BD9-81ED-4DB2-BD59-A6C34878D82A}">
                    <a16:rowId xmlns:a16="http://schemas.microsoft.com/office/drawing/2014/main" val="841888346"/>
                  </a:ext>
                </a:extLst>
              </a:tr>
              <a:tr h="2836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+$60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-$35;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-$75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-$35;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-$85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extLst>
                  <a:ext uri="{0D108BD9-81ED-4DB2-BD59-A6C34878D82A}">
                    <a16:rowId xmlns:a16="http://schemas.microsoft.com/office/drawing/2014/main" val="2818645700"/>
                  </a:ext>
                </a:extLst>
              </a:tr>
              <a:tr h="2836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2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+$120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-$70;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-$170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-$70;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-$220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extLst>
                  <a:ext uri="{0D108BD9-81ED-4DB2-BD59-A6C34878D82A}">
                    <a16:rowId xmlns:a16="http://schemas.microsoft.com/office/drawing/2014/main" val="1240059680"/>
                  </a:ext>
                </a:extLst>
              </a:tr>
              <a:tr h="2836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3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+$180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-$105;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-$265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-$105;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-$445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extLst>
                  <a:ext uri="{0D108BD9-81ED-4DB2-BD59-A6C34878D82A}">
                    <a16:rowId xmlns:a16="http://schemas.microsoft.com/office/drawing/2014/main" val="2916520254"/>
                  </a:ext>
                </a:extLst>
              </a:tr>
              <a:tr h="2836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4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+$240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-$140;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-$360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-$140;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-$790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extLst>
                  <a:ext uri="{0D108BD9-81ED-4DB2-BD59-A6C34878D82A}">
                    <a16:rowId xmlns:a16="http://schemas.microsoft.com/office/drawing/2014/main" val="820684714"/>
                  </a:ext>
                </a:extLst>
              </a:tr>
              <a:tr h="2836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5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+$200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-$100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-$175;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-$455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-$175;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-$1050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extLst>
                  <a:ext uri="{0D108BD9-81ED-4DB2-BD59-A6C34878D82A}">
                    <a16:rowId xmlns:a16="http://schemas.microsoft.com/office/drawing/2014/main" val="2222847582"/>
                  </a:ext>
                </a:extLst>
              </a:tr>
              <a:tr h="2836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6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+$160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-$200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-$210;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-$550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-$210;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-$1650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extLst>
                  <a:ext uri="{0D108BD9-81ED-4DB2-BD59-A6C34878D82A}">
                    <a16:rowId xmlns:a16="http://schemas.microsoft.com/office/drawing/2014/main" val="2537806051"/>
                  </a:ext>
                </a:extLst>
              </a:tr>
              <a:tr h="2836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7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+$120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-$300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-$245;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-$645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-$245;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-$1850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extLst>
                  <a:ext uri="{0D108BD9-81ED-4DB2-BD59-A6C34878D82A}">
                    <a16:rowId xmlns:a16="http://schemas.microsoft.com/office/drawing/2014/main" val="2831365141"/>
                  </a:ext>
                </a:extLst>
              </a:tr>
              <a:tr h="2836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8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+$80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-$400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-$280;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-$740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-$280;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-$2250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extLst>
                  <a:ext uri="{0D108BD9-81ED-4DB2-BD59-A6C34878D82A}">
                    <a16:rowId xmlns:a16="http://schemas.microsoft.com/office/drawing/2014/main" val="1519748280"/>
                  </a:ext>
                </a:extLst>
              </a:tr>
              <a:tr h="2836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9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+$40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-$500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-$315;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-$835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-$315;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-$2965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extLst>
                  <a:ext uri="{0D108BD9-81ED-4DB2-BD59-A6C34878D82A}">
                    <a16:rowId xmlns:a16="http://schemas.microsoft.com/office/drawing/2014/main" val="2248248782"/>
                  </a:ext>
                </a:extLst>
              </a:tr>
              <a:tr h="2836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10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-$600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-$350;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-$930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-$350;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-$3400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extLst>
                  <a:ext uri="{0D108BD9-81ED-4DB2-BD59-A6C34878D82A}">
                    <a16:rowId xmlns:a16="http://schemas.microsoft.com/office/drawing/2014/main" val="3789015418"/>
                  </a:ext>
                </a:extLst>
              </a:tr>
              <a:tr h="2836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11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-$40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-$700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-$385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-$1025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-$385;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-$3835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extLst>
                  <a:ext uri="{0D108BD9-81ED-4DB2-BD59-A6C34878D82A}">
                    <a16:rowId xmlns:a16="http://schemas.microsoft.com/office/drawing/2014/main" val="2273525013"/>
                  </a:ext>
                </a:extLst>
              </a:tr>
              <a:tr h="2836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12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-$80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-$800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-$420;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-$1120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-$420;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-$4270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808" marR="44808" marT="0" marB="0"/>
                </a:tc>
                <a:extLst>
                  <a:ext uri="{0D108BD9-81ED-4DB2-BD59-A6C34878D82A}">
                    <a16:rowId xmlns:a16="http://schemas.microsoft.com/office/drawing/2014/main" val="2940004535"/>
                  </a:ext>
                </a:extLst>
              </a:tr>
            </a:tbl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983038" y="15478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983038" y="1547813"/>
            <a:ext cx="4022725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3983038" y="1659652"/>
            <a:ext cx="25359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[</a:t>
            </a:r>
            <a:r>
              <a:rPr kumimoji="0" lang="en-US" altLang="en-US" sz="10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1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79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3063"/>
            <a:ext cx="10515600" cy="959224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Synthetic Control Comparison</a:t>
            </a:r>
            <a:endParaRPr lang="en-US" sz="28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2894" y="959225"/>
            <a:ext cx="7566212" cy="5539145"/>
          </a:xfrm>
          <a:prstGeom prst="rect">
            <a:avLst/>
          </a:prstGeom>
        </p:spPr>
      </p:pic>
      <p:pic>
        <p:nvPicPr>
          <p:cNvPr id="4" name="Content Placeholder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5778" y="959225"/>
            <a:ext cx="7613328" cy="5573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178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Synthetic </a:t>
            </a:r>
            <a:r>
              <a:rPr lang="en-US" sz="2800" b="1" dirty="0" smtClean="0"/>
              <a:t>Control Model </a:t>
            </a:r>
            <a:r>
              <a:rPr lang="en-US" sz="2800" b="1" dirty="0"/>
              <a:t>for Burglaries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44615" y="1325563"/>
            <a:ext cx="7502768" cy="5492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523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3817510"/>
              </p:ext>
            </p:extLst>
          </p:nvPr>
        </p:nvGraphicFramePr>
        <p:xfrm>
          <a:off x="170330" y="158936"/>
          <a:ext cx="11465858" cy="6089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29121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49274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Summary &amp; Conclusions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0100"/>
            <a:ext cx="10515600" cy="5376863"/>
          </a:xfrm>
          <a:solidFill>
            <a:srgbClr val="33CCFF"/>
          </a:solidFill>
        </p:spPr>
        <p:txBody>
          <a:bodyPr>
            <a:normAutofit lnSpcReduction="10000"/>
          </a:bodyPr>
          <a:lstStyle/>
          <a:p>
            <a:r>
              <a:rPr lang="en-US" dirty="0" smtClean="0"/>
              <a:t>A-priory the probability of police response to a public good is 0-6 percent and 94-99 to a private good.</a:t>
            </a:r>
          </a:p>
          <a:p>
            <a:r>
              <a:rPr lang="en-US" dirty="0" smtClean="0"/>
              <a:t>VR is an efficient PPP solution to this ambiguous good. </a:t>
            </a:r>
          </a:p>
          <a:p>
            <a:r>
              <a:rPr lang="en-US" dirty="0" smtClean="0"/>
              <a:t>The opportunity costs of response to burglar alarms increases time of response to both types 1 &amp; 2 calls.</a:t>
            </a:r>
          </a:p>
          <a:p>
            <a:r>
              <a:rPr lang="en-US" dirty="0" smtClean="0"/>
              <a:t>Public Choice finding: A small lobbying group diverts resources from a socially preferred solution towards their privately preferred solution.</a:t>
            </a:r>
          </a:p>
          <a:p>
            <a:r>
              <a:rPr lang="en-US" dirty="0" smtClean="0"/>
              <a:t>Reduced response time provides a public good if deters future burglaries since the perceived cost of burglary rises.</a:t>
            </a:r>
          </a:p>
          <a:p>
            <a:r>
              <a:rPr lang="en-US" dirty="0" smtClean="0"/>
              <a:t>Adoption of VR reduces the usage &amp; purchase of new alarms since subsidization is ceased.</a:t>
            </a:r>
          </a:p>
          <a:p>
            <a:r>
              <a:rPr lang="en-US" dirty="0" smtClean="0"/>
              <a:t>Providing free or below cost response to false activations reduces incentives to install and develop technologically updated systems.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055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66649"/>
            <a:ext cx="9144000" cy="709448"/>
          </a:xfrm>
          <a:solidFill>
            <a:srgbClr val="33CCFF"/>
          </a:solidFill>
        </p:spPr>
        <p:txBody>
          <a:bodyPr>
            <a:normAutofit/>
          </a:bodyPr>
          <a:lstStyle/>
          <a:p>
            <a:r>
              <a:rPr lang="en-US" sz="4400" b="1" dirty="0" smtClean="0"/>
              <a:t>Objectives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76097"/>
            <a:ext cx="9144000" cy="3381703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1. Introduce a good which is a-priory unknown whether it is a public or private until the service has been provided.</a:t>
            </a:r>
          </a:p>
          <a:p>
            <a:pPr algn="l"/>
            <a:r>
              <a:rPr lang="en-US" sz="2800" dirty="0" smtClean="0"/>
              <a:t>2. Evaluate public and private service delivery, and suggest a most socially efficient delivery method.</a:t>
            </a:r>
          </a:p>
          <a:p>
            <a:pPr algn="l"/>
            <a:r>
              <a:rPr lang="en-US" sz="2800" dirty="0" smtClean="0"/>
              <a:t>3. Review Public Choice reasons why a socially desired alternative is not applied.</a:t>
            </a:r>
          </a:p>
          <a:p>
            <a:pPr algn="l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03331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Response to Burglar Alarms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The nature of response to alarms</a:t>
            </a:r>
          </a:p>
          <a:p>
            <a:r>
              <a:rPr lang="en-US" dirty="0" smtClean="0"/>
              <a:t>Comprises 10-20 percent of calls to police and dispatch time is 11 minutes.</a:t>
            </a:r>
          </a:p>
          <a:p>
            <a:r>
              <a:rPr lang="en-US" dirty="0" smtClean="0"/>
              <a:t>Physical police response is 20 minutes, 10-20 percent of patrol officers time.</a:t>
            </a:r>
          </a:p>
          <a:p>
            <a:r>
              <a:rPr lang="en-US" dirty="0" smtClean="0"/>
              <a:t>False alarm rate is 94-99 percent.  Total cost to police $1.8 billion a year.</a:t>
            </a:r>
          </a:p>
          <a:p>
            <a:r>
              <a:rPr lang="en-US" dirty="0" smtClean="0"/>
              <a:t>In 2016, cost of each response to police is $75-$160.</a:t>
            </a:r>
          </a:p>
          <a:p>
            <a:r>
              <a:rPr lang="en-US" dirty="0" smtClean="0"/>
              <a:t>Alarms provide net social benefits to the community regardless of the high response to false activations.</a:t>
            </a:r>
          </a:p>
          <a:p>
            <a:r>
              <a:rPr lang="en-US" dirty="0" smtClean="0"/>
              <a:t>Benefits include reduced burglaries, lost property and less violent crime.  All can be expressed in consumers’ satisfaction of alarms.</a:t>
            </a:r>
          </a:p>
          <a:p>
            <a:r>
              <a:rPr lang="en-US" dirty="0" smtClean="0"/>
              <a:t>Burglar alarms deters more than any other preventive and deterring measure.</a:t>
            </a:r>
          </a:p>
          <a:p>
            <a:r>
              <a:rPr lang="en-US" dirty="0" smtClean="0"/>
              <a:t>False alarms provide benefits to alarm owners, and impose cost to police and raises response time to other emergency services of police. 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58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Is Response to Alarm a Public or Private Good?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valid alarm is a public good.</a:t>
            </a:r>
          </a:p>
          <a:p>
            <a:pPr marL="0" indent="0">
              <a:buNone/>
            </a:pPr>
            <a:r>
              <a:rPr lang="en-US" dirty="0" smtClean="0"/>
              <a:t>   a. Reduce pool of burglars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b. Deterrence for other burglars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c. Apprehension-punishment    </a:t>
            </a:r>
          </a:p>
          <a:p>
            <a:r>
              <a:rPr lang="en-US" dirty="0" smtClean="0"/>
              <a:t>False alarm is a private good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a. Customer is identified and served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b. No others in the community benefit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c.  Responses displaces other worthwhile public police activities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73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33CCFF"/>
          </a:solidFill>
        </p:spPr>
        <p:txBody>
          <a:bodyPr/>
          <a:lstStyle/>
          <a:p>
            <a:pPr algn="ctr"/>
            <a:r>
              <a:rPr lang="en-US" dirty="0" smtClean="0"/>
              <a:t>Common Practice: Police solely respond to All Activations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  <a:solidFill>
            <a:srgbClr val="33CCFF"/>
          </a:solidFill>
        </p:spPr>
        <p:txBody>
          <a:bodyPr/>
          <a:lstStyle/>
          <a:p>
            <a:r>
              <a:rPr lang="en-US" sz="2400" dirty="0" smtClean="0"/>
              <a:t>Public funding of private service in 94-99 percent of cases</a:t>
            </a:r>
          </a:p>
          <a:p>
            <a:r>
              <a:rPr lang="en-US" sz="2400" dirty="0" smtClean="0"/>
              <a:t>Monopolistic vs. competitive service</a:t>
            </a:r>
          </a:p>
          <a:p>
            <a:r>
              <a:rPr lang="en-US" sz="2400" dirty="0" smtClean="0"/>
              <a:t>Subsidization of a private service</a:t>
            </a:r>
          </a:p>
          <a:p>
            <a:r>
              <a:rPr lang="en-US" sz="2400" dirty="0" smtClean="0"/>
              <a:t>Encourages more to get alarms than the optimal number</a:t>
            </a:r>
          </a:p>
          <a:p>
            <a:r>
              <a:rPr lang="en-US" sz="2400" dirty="0" smtClean="0"/>
              <a:t>Increases response time to other emergency services</a:t>
            </a:r>
          </a:p>
          <a:p>
            <a:r>
              <a:rPr lang="en-US" sz="2400" dirty="0" smtClean="0"/>
              <a:t>3-5 free responses encourages false activations and discourages replacement of old systems</a:t>
            </a:r>
          </a:p>
          <a:p>
            <a:r>
              <a:rPr lang="en-US" sz="2400" dirty="0" smtClean="0"/>
              <a:t>Fines unrelated to police cost of response causing unjustified cross </a:t>
            </a:r>
            <a:r>
              <a:rPr lang="en-US" sz="2400" dirty="0" smtClean="0"/>
              <a:t>subsidization</a:t>
            </a:r>
          </a:p>
          <a:p>
            <a:r>
              <a:rPr lang="en-US" sz="2400" dirty="0" smtClean="0"/>
              <a:t>The positive externalities when police respond to valid alarm may justify </a:t>
            </a:r>
            <a:r>
              <a:rPr lang="en-US" sz="2400" smtClean="0"/>
              <a:t>some subsidization of alarm owners.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098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33CCFF"/>
          </a:solidFill>
        </p:spPr>
        <p:txBody>
          <a:bodyPr/>
          <a:lstStyle/>
          <a:p>
            <a:pPr algn="ctr"/>
            <a:r>
              <a:rPr lang="en-US" dirty="0" smtClean="0"/>
              <a:t>Case Study: Salt Lake City (SLC)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33CCFF"/>
          </a:solidFill>
        </p:spPr>
        <p:txBody>
          <a:bodyPr/>
          <a:lstStyle/>
          <a:p>
            <a:r>
              <a:rPr lang="en-US" dirty="0" smtClean="0"/>
              <a:t>Until December 2000, police respond 4 times free to false alarms and charge $100 thereafter.  SLC was first to change its local ordinance to Verified Response (VR); by 2016, 33 additional communities adopted VR. Cost per response to police was $60.  Ordinance change made police response only after physical inspection of the property.  After the change in ordinance, police charge $50 for the first and then escalate for each additional false response to $100, $200, $300, and $400 for the 5</a:t>
            </a:r>
            <a:r>
              <a:rPr lang="en-US" baseline="30000" dirty="0" smtClean="0"/>
              <a:t>th</a:t>
            </a:r>
            <a:r>
              <a:rPr lang="en-US" dirty="0" smtClean="0"/>
              <a:t> and stays so for each additional response.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932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745" y="365125"/>
            <a:ext cx="10597055" cy="1325563"/>
          </a:xfrm>
        </p:spPr>
        <p:txBody>
          <a:bodyPr/>
          <a:lstStyle/>
          <a:p>
            <a:pPr algn="ctr"/>
            <a:r>
              <a:rPr lang="en-US" dirty="0" smtClean="0"/>
              <a:t>Cities with VR and False Alarms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9704367"/>
              </p:ext>
            </p:extLst>
          </p:nvPr>
        </p:nvGraphicFramePr>
        <p:xfrm>
          <a:off x="2176039" y="1387367"/>
          <a:ext cx="7697168" cy="53838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5126">
                  <a:extLst>
                    <a:ext uri="{9D8B030D-6E8A-4147-A177-3AD203B41FA5}">
                      <a16:colId xmlns:a16="http://schemas.microsoft.com/office/drawing/2014/main" val="4265020165"/>
                    </a:ext>
                  </a:extLst>
                </a:gridCol>
                <a:gridCol w="1403601">
                  <a:extLst>
                    <a:ext uri="{9D8B030D-6E8A-4147-A177-3AD203B41FA5}">
                      <a16:colId xmlns:a16="http://schemas.microsoft.com/office/drawing/2014/main" val="1298136025"/>
                    </a:ext>
                  </a:extLst>
                </a:gridCol>
                <a:gridCol w="1260360">
                  <a:extLst>
                    <a:ext uri="{9D8B030D-6E8A-4147-A177-3AD203B41FA5}">
                      <a16:colId xmlns:a16="http://schemas.microsoft.com/office/drawing/2014/main" val="3467858571"/>
                    </a:ext>
                  </a:extLst>
                </a:gridCol>
                <a:gridCol w="1260360">
                  <a:extLst>
                    <a:ext uri="{9D8B030D-6E8A-4147-A177-3AD203B41FA5}">
                      <a16:colId xmlns:a16="http://schemas.microsoft.com/office/drawing/2014/main" val="3302526843"/>
                    </a:ext>
                  </a:extLst>
                </a:gridCol>
                <a:gridCol w="1260360">
                  <a:extLst>
                    <a:ext uri="{9D8B030D-6E8A-4147-A177-3AD203B41FA5}">
                      <a16:colId xmlns:a16="http://schemas.microsoft.com/office/drawing/2014/main" val="868363682"/>
                    </a:ext>
                  </a:extLst>
                </a:gridCol>
                <a:gridCol w="1097361">
                  <a:extLst>
                    <a:ext uri="{9D8B030D-6E8A-4147-A177-3AD203B41FA5}">
                      <a16:colId xmlns:a16="http://schemas.microsoft.com/office/drawing/2014/main" val="2994922560"/>
                    </a:ext>
                  </a:extLst>
                </a:gridCol>
              </a:tblGrid>
              <a:tr h="15454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City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Date VR Implemented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False Alarms 1 yr. Before VR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False Alarms 1 yr. After VR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False Alarms 2 yr. After VR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 yr. percentage change in false alarms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33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614493"/>
                  </a:ext>
                </a:extLst>
              </a:tr>
              <a:tr h="5049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Salt Lake City, UT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Dec, 2000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9439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898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803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-92%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427769"/>
                  </a:ext>
                </a:extLst>
              </a:tr>
              <a:tr h="5049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Breckenridge, CO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Jan, 2004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738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617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562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-24%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413412"/>
                  </a:ext>
                </a:extLst>
              </a:tr>
              <a:tr h="5049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Broomfield, CO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May, 2004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2508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2411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2334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-7%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646065"/>
                  </a:ext>
                </a:extLst>
              </a:tr>
              <a:tr h="5195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Lakewood, CO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June, 2004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7111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3666(7 mo. of data)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5979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-16%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6914990"/>
                  </a:ext>
                </a:extLst>
              </a:tr>
              <a:tr h="2597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Burien, WA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Oct, 2004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1041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580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-89%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840679"/>
                  </a:ext>
                </a:extLst>
              </a:tr>
              <a:tr h="5049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Milwaukee, WI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Sept, 2004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16343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662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530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-97%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981122"/>
                  </a:ext>
                </a:extLst>
              </a:tr>
              <a:tr h="2597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Aurora, CO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Dec., 2004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14311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13181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13180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-8%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696961"/>
                  </a:ext>
                </a:extLst>
              </a:tr>
              <a:tr h="7793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Dallas, TX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March, 2006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57,307 (all alarms responses)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31,358 (all alarm responses)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-45% (1 yr.)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922728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 1</a:t>
            </a:r>
            <a:endParaRPr kumimoji="0" lang="en-US" altLang="en-US" sz="1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Cities with VR and False Alarms</a:t>
            </a:r>
            <a:endParaRPr kumimoji="0" lang="en-US" altLang="en-US" sz="1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02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10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False Alarm Time Series SLC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2402552"/>
              </p:ext>
            </p:extLst>
          </p:nvPr>
        </p:nvGraphicFramePr>
        <p:xfrm>
          <a:off x="1805651" y="868103"/>
          <a:ext cx="9120849" cy="59898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326">
                  <a:extLst>
                    <a:ext uri="{9D8B030D-6E8A-4147-A177-3AD203B41FA5}">
                      <a16:colId xmlns:a16="http://schemas.microsoft.com/office/drawing/2014/main" val="1859213615"/>
                    </a:ext>
                  </a:extLst>
                </a:gridCol>
                <a:gridCol w="1008493">
                  <a:extLst>
                    <a:ext uri="{9D8B030D-6E8A-4147-A177-3AD203B41FA5}">
                      <a16:colId xmlns:a16="http://schemas.microsoft.com/office/drawing/2014/main" val="3152020783"/>
                    </a:ext>
                  </a:extLst>
                </a:gridCol>
                <a:gridCol w="1243556">
                  <a:extLst>
                    <a:ext uri="{9D8B030D-6E8A-4147-A177-3AD203B41FA5}">
                      <a16:colId xmlns:a16="http://schemas.microsoft.com/office/drawing/2014/main" val="3922925390"/>
                    </a:ext>
                  </a:extLst>
                </a:gridCol>
                <a:gridCol w="1243556">
                  <a:extLst>
                    <a:ext uri="{9D8B030D-6E8A-4147-A177-3AD203B41FA5}">
                      <a16:colId xmlns:a16="http://schemas.microsoft.com/office/drawing/2014/main" val="1126893667"/>
                    </a:ext>
                  </a:extLst>
                </a:gridCol>
                <a:gridCol w="1049655">
                  <a:extLst>
                    <a:ext uri="{9D8B030D-6E8A-4147-A177-3AD203B41FA5}">
                      <a16:colId xmlns:a16="http://schemas.microsoft.com/office/drawing/2014/main" val="2831884280"/>
                    </a:ext>
                  </a:extLst>
                </a:gridCol>
                <a:gridCol w="1151481">
                  <a:extLst>
                    <a:ext uri="{9D8B030D-6E8A-4147-A177-3AD203B41FA5}">
                      <a16:colId xmlns:a16="http://schemas.microsoft.com/office/drawing/2014/main" val="720721509"/>
                    </a:ext>
                  </a:extLst>
                </a:gridCol>
                <a:gridCol w="1208891">
                  <a:extLst>
                    <a:ext uri="{9D8B030D-6E8A-4147-A177-3AD203B41FA5}">
                      <a16:colId xmlns:a16="http://schemas.microsoft.com/office/drawing/2014/main" val="2647006647"/>
                    </a:ext>
                  </a:extLst>
                </a:gridCol>
                <a:gridCol w="1208891">
                  <a:extLst>
                    <a:ext uri="{9D8B030D-6E8A-4147-A177-3AD203B41FA5}">
                      <a16:colId xmlns:a16="http://schemas.microsoft.com/office/drawing/2014/main" val="4188650839"/>
                    </a:ext>
                  </a:extLst>
                </a:gridCol>
              </a:tblGrid>
              <a:tr h="8463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Year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Permits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Police Responses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Valid Responses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False Alarm Rate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Police Response Time Priority 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Burglaries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Police Response Time Priority 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33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5613528"/>
                  </a:ext>
                </a:extLst>
              </a:tr>
              <a:tr h="2362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1995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830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2950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520419"/>
                  </a:ext>
                </a:extLst>
              </a:tr>
              <a:tr h="2362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1996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1168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3015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775750"/>
                  </a:ext>
                </a:extLst>
              </a:tr>
              <a:tr h="2362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1997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1761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10:06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2911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47727"/>
                  </a:ext>
                </a:extLst>
              </a:tr>
              <a:tr h="2334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1998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1753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10542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0.99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10:03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2831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9330864"/>
                  </a:ext>
                </a:extLst>
              </a:tr>
              <a:tr h="2334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1999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1780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8236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0.99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9:02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2244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10:09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050849"/>
                  </a:ext>
                </a:extLst>
              </a:tr>
              <a:tr h="2334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1130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9439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0.99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12:04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2169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11:54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1577040"/>
                  </a:ext>
                </a:extLst>
              </a:tr>
              <a:tr h="2334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750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898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0.99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11:12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2209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11:02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467446"/>
                  </a:ext>
                </a:extLst>
              </a:tr>
              <a:tr h="2334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2002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803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0.99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5:32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2512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8:42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582009"/>
                  </a:ext>
                </a:extLst>
              </a:tr>
              <a:tr h="2334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2003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470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658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0.99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4:05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2350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8:37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4332786"/>
                  </a:ext>
                </a:extLst>
              </a:tr>
              <a:tr h="2334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2004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634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0.99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4:09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2353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7:49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92570"/>
                  </a:ext>
                </a:extLst>
              </a:tr>
              <a:tr h="2334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2005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540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577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0.99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4:10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2172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7:34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409176"/>
                  </a:ext>
                </a:extLst>
              </a:tr>
              <a:tr h="2334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2006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640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473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0.98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4:34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2244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7:20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035167"/>
                  </a:ext>
                </a:extLst>
              </a:tr>
              <a:tr h="2334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2007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591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635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0.99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4:58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2049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7:06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101345"/>
                  </a:ext>
                </a:extLst>
              </a:tr>
              <a:tr h="2334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2008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937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619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0.99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4:39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2022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6:53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324637"/>
                  </a:ext>
                </a:extLst>
              </a:tr>
              <a:tr h="2334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2009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640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594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0.99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4:54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2175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7:00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697512"/>
                  </a:ext>
                </a:extLst>
              </a:tr>
              <a:tr h="2334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604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461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0.99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4:47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2177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6:57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431367"/>
                  </a:ext>
                </a:extLst>
              </a:tr>
              <a:tr h="2334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774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0.99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4:56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1658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6:46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834886"/>
                  </a:ext>
                </a:extLst>
              </a:tr>
              <a:tr h="2334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631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391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0.98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5:21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7:00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167803"/>
                  </a:ext>
                </a:extLst>
              </a:tr>
              <a:tr h="2334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487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0.99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5:30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2005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7:31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961818"/>
                  </a:ext>
                </a:extLst>
              </a:tr>
              <a:tr h="2334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0.99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4:42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1691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7:53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265657"/>
                  </a:ext>
                </a:extLst>
              </a:tr>
              <a:tr h="2334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751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307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0.99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5:53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8:15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518711"/>
                  </a:ext>
                </a:extLst>
              </a:tr>
              <a:tr h="2334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6:08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1727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8:13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645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9650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3054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Before-After Winners &amp; Losers Per Year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6631989"/>
              </p:ext>
            </p:extLst>
          </p:nvPr>
        </p:nvGraphicFramePr>
        <p:xfrm>
          <a:off x="394138" y="2695411"/>
          <a:ext cx="10262804" cy="39576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7347">
                  <a:extLst>
                    <a:ext uri="{9D8B030D-6E8A-4147-A177-3AD203B41FA5}">
                      <a16:colId xmlns:a16="http://schemas.microsoft.com/office/drawing/2014/main" val="1233373870"/>
                    </a:ext>
                  </a:extLst>
                </a:gridCol>
                <a:gridCol w="2561859">
                  <a:extLst>
                    <a:ext uri="{9D8B030D-6E8A-4147-A177-3AD203B41FA5}">
                      <a16:colId xmlns:a16="http://schemas.microsoft.com/office/drawing/2014/main" val="2336243036"/>
                    </a:ext>
                  </a:extLst>
                </a:gridCol>
                <a:gridCol w="2551981">
                  <a:extLst>
                    <a:ext uri="{9D8B030D-6E8A-4147-A177-3AD203B41FA5}">
                      <a16:colId xmlns:a16="http://schemas.microsoft.com/office/drawing/2014/main" val="2071112723"/>
                    </a:ext>
                  </a:extLst>
                </a:gridCol>
                <a:gridCol w="2581617">
                  <a:extLst>
                    <a:ext uri="{9D8B030D-6E8A-4147-A177-3AD203B41FA5}">
                      <a16:colId xmlns:a16="http://schemas.microsoft.com/office/drawing/2014/main" val="3729490635"/>
                    </a:ext>
                  </a:extLst>
                </a:gridCol>
              </a:tblGrid>
              <a:tr h="7769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Group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Before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After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Net Gain/Loss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33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819669"/>
                  </a:ext>
                </a:extLst>
              </a:tr>
              <a:tr h="7769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Non-Alarm Owners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-$8.19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+$0.89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+$8.19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6782481"/>
                  </a:ext>
                </a:extLst>
              </a:tr>
              <a:tr h="12018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Average Alarm Company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-$5,411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5903938"/>
                  </a:ext>
                </a:extLst>
              </a:tr>
              <a:tr h="12018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Average Alarm Owner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+$42.72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-$60.52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-$103.24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883538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719692" y="269541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719692" y="2695412"/>
            <a:ext cx="4022725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719692" y="2810426"/>
            <a:ext cx="21031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[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19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3249</TotalTime>
  <Words>1319</Words>
  <Application>Microsoft Office PowerPoint</Application>
  <PresentationFormat>Widescreen</PresentationFormat>
  <Paragraphs>437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Public Provision of a Private Good</vt:lpstr>
      <vt:lpstr>Objectives</vt:lpstr>
      <vt:lpstr>Response to Burglar Alarms</vt:lpstr>
      <vt:lpstr>Is Response to Alarm a Public or Private Good?</vt:lpstr>
      <vt:lpstr>Common Practice: Police solely respond to All Activations</vt:lpstr>
      <vt:lpstr>Case Study: Salt Lake City (SLC)</vt:lpstr>
      <vt:lpstr>Cities with VR and False Alarms</vt:lpstr>
      <vt:lpstr>False Alarm Time Series SLC</vt:lpstr>
      <vt:lpstr>Before-After Winners &amp; Losers Per Year</vt:lpstr>
      <vt:lpstr>Gains and Losses to the Affected Groups </vt:lpstr>
      <vt:lpstr>Synthetic Control Comparison</vt:lpstr>
      <vt:lpstr>Synthetic Control Model for Burglaries</vt:lpstr>
      <vt:lpstr>PowerPoint Presentation</vt:lpstr>
      <vt:lpstr>Summary &amp; Conclusions</vt:lpstr>
    </vt:vector>
  </TitlesOfParts>
  <Company>Temple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Provision of a Private Good</dc:title>
  <dc:creator>Simon Hakim</dc:creator>
  <cp:lastModifiedBy>Simon Hakim</cp:lastModifiedBy>
  <cp:revision>41</cp:revision>
  <cp:lastPrinted>2018-01-29T17:50:33Z</cp:lastPrinted>
  <dcterms:created xsi:type="dcterms:W3CDTF">2018-01-22T15:43:29Z</dcterms:created>
  <dcterms:modified xsi:type="dcterms:W3CDTF">2018-01-31T18:44:43Z</dcterms:modified>
</cp:coreProperties>
</file>