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6"/>
  </p:notesMasterIdLst>
  <p:sldIdLst>
    <p:sldId id="256" r:id="rId2"/>
    <p:sldId id="277" r:id="rId3"/>
    <p:sldId id="278" r:id="rId4"/>
    <p:sldId id="279" r:id="rId5"/>
    <p:sldId id="259" r:id="rId6"/>
    <p:sldId id="266" r:id="rId7"/>
    <p:sldId id="280" r:id="rId8"/>
    <p:sldId id="281" r:id="rId9"/>
    <p:sldId id="260" r:id="rId10"/>
    <p:sldId id="273" r:id="rId11"/>
    <p:sldId id="267" r:id="rId12"/>
    <p:sldId id="263" r:id="rId13"/>
    <p:sldId id="258" r:id="rId14"/>
    <p:sldId id="264" r:id="rId15"/>
    <p:sldId id="269" r:id="rId16"/>
    <p:sldId id="268" r:id="rId17"/>
    <p:sldId id="265" r:id="rId18"/>
    <p:sldId id="283" r:id="rId19"/>
    <p:sldId id="261" r:id="rId20"/>
    <p:sldId id="262" r:id="rId21"/>
    <p:sldId id="270" r:id="rId22"/>
    <p:sldId id="284" r:id="rId23"/>
    <p:sldId id="286" r:id="rId24"/>
    <p:sldId id="288" r:id="rId25"/>
    <p:sldId id="287" r:id="rId26"/>
    <p:sldId id="285" r:id="rId27"/>
    <p:sldId id="282" r:id="rId28"/>
    <p:sldId id="276" r:id="rId29"/>
    <p:sldId id="272" r:id="rId30"/>
    <p:sldId id="271" r:id="rId31"/>
    <p:sldId id="274" r:id="rId32"/>
    <p:sldId id="275" r:id="rId33"/>
    <p:sldId id="289" r:id="rId34"/>
    <p:sldId id="290"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1915" tIns="45958" rIns="91915" bIns="45958" rtlCol="0"/>
          <a:lstStyle>
            <a:lvl1pPr algn="r">
              <a:defRPr sz="1200"/>
            </a:lvl1pPr>
          </a:lstStyle>
          <a:p>
            <a:fld id="{B4953425-13C6-4839-B7C2-4269F03C67EA}" type="datetimeFigureOut">
              <a:rPr lang="en-US" smtClean="0"/>
              <a:t>6/21/2016</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1915" tIns="45958" rIns="91915" bIns="45958"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1915" tIns="45958" rIns="91915" bIns="459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1915" tIns="45958" rIns="91915" bIns="459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1915" tIns="45958" rIns="91915" bIns="45958" rtlCol="0" anchor="b"/>
          <a:lstStyle>
            <a:lvl1pPr algn="r">
              <a:defRPr sz="1200"/>
            </a:lvl1pPr>
          </a:lstStyle>
          <a:p>
            <a:fld id="{7EE64276-32EC-4BCE-A2F8-64B5BA5F0622}" type="slidenum">
              <a:rPr lang="en-US" smtClean="0"/>
              <a:t>‹#›</a:t>
            </a:fld>
            <a:endParaRPr lang="en-US"/>
          </a:p>
        </p:txBody>
      </p:sp>
    </p:spTree>
    <p:extLst>
      <p:ext uri="{BB962C8B-B14F-4D97-AF65-F5344CB8AC3E}">
        <p14:creationId xmlns:p14="http://schemas.microsoft.com/office/powerpoint/2010/main" val="284280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64276-32EC-4BCE-A2F8-64B5BA5F0622}" type="slidenum">
              <a:rPr lang="en-US" smtClean="0"/>
              <a:t>13</a:t>
            </a:fld>
            <a:endParaRPr lang="en-US"/>
          </a:p>
        </p:txBody>
      </p:sp>
    </p:spTree>
    <p:extLst>
      <p:ext uri="{BB962C8B-B14F-4D97-AF65-F5344CB8AC3E}">
        <p14:creationId xmlns:p14="http://schemas.microsoft.com/office/powerpoint/2010/main" val="174422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64276-32EC-4BCE-A2F8-64B5BA5F0622}" type="slidenum">
              <a:rPr lang="en-US" smtClean="0"/>
              <a:t>32</a:t>
            </a:fld>
            <a:endParaRPr lang="en-US"/>
          </a:p>
        </p:txBody>
      </p:sp>
    </p:spTree>
    <p:extLst>
      <p:ext uri="{BB962C8B-B14F-4D97-AF65-F5344CB8AC3E}">
        <p14:creationId xmlns:p14="http://schemas.microsoft.com/office/powerpoint/2010/main" val="24318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E64276-32EC-4BCE-A2F8-64B5BA5F0622}" type="slidenum">
              <a:rPr lang="en-US" smtClean="0"/>
              <a:t>34</a:t>
            </a:fld>
            <a:endParaRPr lang="en-US"/>
          </a:p>
        </p:txBody>
      </p:sp>
    </p:spTree>
    <p:extLst>
      <p:ext uri="{BB962C8B-B14F-4D97-AF65-F5344CB8AC3E}">
        <p14:creationId xmlns:p14="http://schemas.microsoft.com/office/powerpoint/2010/main" val="52647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06D46-D6A5-4BDE-8B31-8F6850A2299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80728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06D46-D6A5-4BDE-8B31-8F6850A2299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348283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06D46-D6A5-4BDE-8B31-8F6850A2299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318247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06D46-D6A5-4BDE-8B31-8F6850A2299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375550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F06D46-D6A5-4BDE-8B31-8F6850A2299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282827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06D46-D6A5-4BDE-8B31-8F6850A22997}"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56109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06D46-D6A5-4BDE-8B31-8F6850A22997}" type="datetimeFigureOut">
              <a:rPr lang="en-US" smtClean="0"/>
              <a:t>6/21/2016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26524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06D46-D6A5-4BDE-8B31-8F6850A22997}" type="datetimeFigureOut">
              <a:rPr lang="en-US" smtClean="0"/>
              <a:t>6/21/2016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290001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06D46-D6A5-4BDE-8B31-8F6850A22997}" type="datetimeFigureOut">
              <a:rPr lang="en-US" smtClean="0"/>
              <a:t>6/21/2016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228035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2F06D46-D6A5-4BDE-8B31-8F6850A22997}"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17659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2F06D46-D6A5-4BDE-8B31-8F6850A22997}"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808B7-1B50-4E33-9487-A21A481CEC17}" type="slidenum">
              <a:rPr lang="en-US" smtClean="0"/>
              <a:t>‹#›</a:t>
            </a:fld>
            <a:endParaRPr lang="en-US"/>
          </a:p>
        </p:txBody>
      </p:sp>
    </p:spTree>
    <p:extLst>
      <p:ext uri="{BB962C8B-B14F-4D97-AF65-F5344CB8AC3E}">
        <p14:creationId xmlns:p14="http://schemas.microsoft.com/office/powerpoint/2010/main" val="355782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F06D46-D6A5-4BDE-8B31-8F6850A22997}" type="datetimeFigureOut">
              <a:rPr lang="en-US" smtClean="0"/>
              <a:t>6/21/2016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7808B7-1B50-4E33-9487-A21A481CEC17}" type="slidenum">
              <a:rPr lang="en-US" smtClean="0"/>
              <a:t>‹#›</a:t>
            </a:fld>
            <a:endParaRPr lang="en-US"/>
          </a:p>
        </p:txBody>
      </p:sp>
    </p:spTree>
    <p:extLst>
      <p:ext uri="{BB962C8B-B14F-4D97-AF65-F5344CB8AC3E}">
        <p14:creationId xmlns:p14="http://schemas.microsoft.com/office/powerpoint/2010/main" val="228247415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win.blackstone@temple.edu" TargetMode="External"/><Relationship Id="rId2" Type="http://schemas.openxmlformats.org/officeDocument/2006/relationships/hyperlink" Target="mailto:hakim@temple.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82550"/>
            <a:ext cx="7772400" cy="6318250"/>
          </a:xfrm>
        </p:spPr>
        <p:txBody>
          <a:bodyPr>
            <a:noAutofit/>
          </a:bodyPr>
          <a:lstStyle/>
          <a:p>
            <a:pPr algn="ctr"/>
            <a:r>
              <a:rPr lang="en-US" sz="4000" b="1" dirty="0"/>
              <a:t>Comparison of prison costs and contractor pricing: towards a more competitive model for the prison </a:t>
            </a:r>
            <a:r>
              <a:rPr lang="en-US" sz="4000" b="1" dirty="0" smtClean="0"/>
              <a:t>market</a:t>
            </a:r>
            <a:r>
              <a:rPr lang="en-US" sz="1200" dirty="0"/>
              <a:t/>
            </a:r>
            <a:br>
              <a:rPr lang="en-US" sz="1200" dirty="0"/>
            </a:br>
            <a:r>
              <a:rPr lang="en-US" sz="2400" b="1" dirty="0"/>
              <a:t> </a:t>
            </a:r>
            <a:r>
              <a:rPr lang="en-US" sz="1600" dirty="0" smtClean="0"/>
              <a:t>June 22, 2016</a:t>
            </a:r>
            <a:r>
              <a:rPr lang="en-US" sz="2400" b="1" dirty="0" smtClean="0"/>
              <a:t> </a:t>
            </a:r>
            <a:r>
              <a:rPr lang="en-US" sz="2400" dirty="0"/>
              <a:t/>
            </a:r>
            <a:br>
              <a:rPr lang="en-US" sz="2400" dirty="0"/>
            </a:br>
            <a:r>
              <a:rPr lang="en-US" sz="2400" dirty="0" smtClean="0"/>
              <a:t/>
            </a:r>
            <a:br>
              <a:rPr lang="en-US" sz="2400" dirty="0" smtClean="0"/>
            </a:br>
            <a:r>
              <a:rPr lang="en-US" sz="2400" dirty="0" smtClean="0"/>
              <a:t>Drs</a:t>
            </a:r>
            <a:r>
              <a:rPr lang="en-US" sz="2400" dirty="0"/>
              <a:t>. Simon Hakim and Erwin A. Blackstone</a:t>
            </a:r>
            <a:br>
              <a:rPr lang="en-US" sz="2400" dirty="0"/>
            </a:br>
            <a:r>
              <a:rPr lang="en-US" sz="2400" dirty="0"/>
              <a:t>Professors of Economics at Temple University</a:t>
            </a:r>
            <a:br>
              <a:rPr lang="en-US" sz="2400" dirty="0"/>
            </a:br>
            <a:r>
              <a:rPr lang="en-US" sz="2400" dirty="0"/>
              <a:t>Center for Competitive Government</a:t>
            </a:r>
            <a:br>
              <a:rPr lang="en-US" sz="2400" dirty="0"/>
            </a:br>
            <a:r>
              <a:rPr lang="en-US" sz="2400" dirty="0"/>
              <a:t>Philadelphia, Pennsylvania</a:t>
            </a:r>
            <a:br>
              <a:rPr lang="en-US" sz="2400" dirty="0"/>
            </a:br>
            <a:r>
              <a:rPr lang="en-US" sz="2400" b="1" dirty="0"/>
              <a:t>E-mail: </a:t>
            </a:r>
            <a:r>
              <a:rPr lang="en-US" sz="2400" b="1" u="sng" dirty="0">
                <a:hlinkClick r:id="rId2"/>
              </a:rPr>
              <a:t>hakim@temple.edu</a:t>
            </a:r>
            <a:r>
              <a:rPr lang="en-US" sz="2400" b="1" dirty="0"/>
              <a:t>; </a:t>
            </a:r>
            <a:r>
              <a:rPr lang="en-US" sz="2400" b="1" u="sng" dirty="0" smtClean="0">
                <a:hlinkClick r:id="rId3"/>
              </a:rPr>
              <a:t>Erwin.blackstone@temple.edu</a:t>
            </a:r>
            <a:r>
              <a:rPr lang="en-US" sz="2400" b="1" u="sng" dirty="0" smtClean="0"/>
              <a:t/>
            </a:r>
            <a:br>
              <a:rPr lang="en-US" sz="2400" b="1" u="sng" dirty="0" smtClean="0"/>
            </a:br>
            <a:r>
              <a:rPr lang="en-US" sz="1400" b="1" u="sng" dirty="0"/>
              <a:t/>
            </a:r>
            <a:br>
              <a:rPr lang="en-US" sz="1400" b="1" u="sng" dirty="0"/>
            </a:br>
            <a:r>
              <a:rPr lang="en-US" sz="1400" dirty="0" smtClean="0"/>
              <a:t>The authors would like to thank members of the private corrections industry, CCA, MTC, and the GEO Group for their partial funding of this project.  </a:t>
            </a:r>
            <a:endParaRPr lang="en-US" sz="2400" dirty="0"/>
          </a:p>
        </p:txBody>
      </p:sp>
    </p:spTree>
    <p:extLst>
      <p:ext uri="{BB962C8B-B14F-4D97-AF65-F5344CB8AC3E}">
        <p14:creationId xmlns:p14="http://schemas.microsoft.com/office/powerpoint/2010/main" val="105837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3562"/>
            <a:ext cx="7886700" cy="790863"/>
          </a:xfrm>
        </p:spPr>
        <p:txBody>
          <a:bodyPr>
            <a:normAutofit/>
          </a:bodyPr>
          <a:lstStyle/>
          <a:p>
            <a:r>
              <a:rPr lang="en-US" dirty="0"/>
              <a:t>Reason 2: Old &amp; requires renovation</a:t>
            </a:r>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4425"/>
            <a:ext cx="858520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36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2</a:t>
            </a:r>
            <a:endParaRPr lang="en-US" dirty="0"/>
          </a:p>
        </p:txBody>
      </p:sp>
      <p:sp>
        <p:nvSpPr>
          <p:cNvPr id="3" name="Content Placeholder 2"/>
          <p:cNvSpPr>
            <a:spLocks noGrp="1"/>
          </p:cNvSpPr>
          <p:nvPr>
            <p:ph idx="1"/>
          </p:nvPr>
        </p:nvSpPr>
        <p:spPr/>
        <p:txBody>
          <a:bodyPr/>
          <a:lstStyle/>
          <a:p>
            <a:pPr marL="0" indent="0">
              <a:buNone/>
            </a:pPr>
            <a:r>
              <a:rPr lang="en-US" dirty="0"/>
              <a:t>The long run consideration is </a:t>
            </a:r>
            <a:r>
              <a:rPr lang="en-US" dirty="0" smtClean="0"/>
              <a:t>relevant </a:t>
            </a:r>
            <a:r>
              <a:rPr lang="en-US" dirty="0"/>
              <a:t>when the state owns old prisons that need major renovations, prisons that are subject to demolition because of age or condition, or when the state faces difficulties in raising capital</a:t>
            </a:r>
            <a:r>
              <a:rPr lang="en-US" dirty="0" smtClean="0"/>
              <a:t>.  When inmates are transferred to private facilities cost should be estimated for the long run.</a:t>
            </a:r>
            <a:endParaRPr lang="en-US" dirty="0"/>
          </a:p>
        </p:txBody>
      </p:sp>
    </p:spTree>
    <p:extLst>
      <p:ext uri="{BB962C8B-B14F-4D97-AF65-F5344CB8AC3E}">
        <p14:creationId xmlns:p14="http://schemas.microsoft.com/office/powerpoint/2010/main" val="343855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782637"/>
          </a:xfrm>
        </p:spPr>
        <p:txBody>
          <a:bodyPr/>
          <a:lstStyle/>
          <a:p>
            <a:r>
              <a:rPr lang="en-US" dirty="0" smtClean="0"/>
              <a:t>Reason 3: Savings</a:t>
            </a:r>
            <a:endParaRPr lang="en-US" dirty="0"/>
          </a:p>
        </p:txBody>
      </p:sp>
      <p:sp>
        <p:nvSpPr>
          <p:cNvPr id="3" name="Subtitle 2"/>
          <p:cNvSpPr>
            <a:spLocks noGrp="1"/>
          </p:cNvSpPr>
          <p:nvPr>
            <p:ph type="subTitle" idx="1"/>
          </p:nvPr>
        </p:nvSpPr>
        <p:spPr>
          <a:xfrm>
            <a:off x="1371600" y="3886200"/>
            <a:ext cx="6477000" cy="3124200"/>
          </a:xfrm>
        </p:spPr>
        <p:txBody>
          <a:bodyPr>
            <a:normAutofit/>
          </a:bodyPr>
          <a:lstStyle/>
          <a:p>
            <a:r>
              <a:rPr lang="en-US" sz="3600" dirty="0" smtClean="0"/>
              <a:t>Savings in operating costs when shifting to competitive contract operators</a:t>
            </a:r>
          </a:p>
          <a:p>
            <a:endParaRPr lang="en-US" sz="3600" dirty="0" smtClean="0"/>
          </a:p>
          <a:p>
            <a:endParaRPr lang="en-US" sz="3600" dirty="0"/>
          </a:p>
        </p:txBody>
      </p:sp>
    </p:spTree>
    <p:extLst>
      <p:ext uri="{BB962C8B-B14F-4D97-AF65-F5344CB8AC3E}">
        <p14:creationId xmlns:p14="http://schemas.microsoft.com/office/powerpoint/2010/main" val="165504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1"/>
            <a:ext cx="6858000" cy="761999"/>
          </a:xfrm>
        </p:spPr>
        <p:txBody>
          <a:bodyPr>
            <a:normAutofit/>
          </a:bodyPr>
          <a:lstStyle/>
          <a:p>
            <a:r>
              <a:rPr lang="en-US" dirty="0" smtClean="0"/>
              <a:t>Reason 3</a:t>
            </a:r>
            <a:endParaRPr lang="en-US" dirty="0"/>
          </a:p>
        </p:txBody>
      </p:sp>
      <p:sp>
        <p:nvSpPr>
          <p:cNvPr id="3" name="Subtitle 2"/>
          <p:cNvSpPr>
            <a:spLocks noGrp="1"/>
          </p:cNvSpPr>
          <p:nvPr>
            <p:ph type="subTitle" idx="1"/>
          </p:nvPr>
        </p:nvSpPr>
        <p:spPr>
          <a:xfrm>
            <a:off x="1371600" y="1295400"/>
            <a:ext cx="6248400" cy="5486400"/>
          </a:xfrm>
        </p:spPr>
        <p:txBody>
          <a:bodyPr>
            <a:noAutofit/>
          </a:bodyPr>
          <a:lstStyle/>
          <a:p>
            <a:pPr algn="l"/>
            <a:r>
              <a:rPr lang="en-US" sz="2400" dirty="0"/>
              <a:t>S</a:t>
            </a:r>
            <a:r>
              <a:rPr lang="en-US" sz="2400" dirty="0" smtClean="0"/>
              <a:t>tatutory </a:t>
            </a:r>
            <a:r>
              <a:rPr lang="en-US" sz="2400" dirty="0"/>
              <a:t>requirements in some states mandate savings of at least five to </a:t>
            </a:r>
            <a:r>
              <a:rPr lang="en-US" sz="2400" dirty="0" smtClean="0"/>
              <a:t>ten </a:t>
            </a:r>
            <a:r>
              <a:rPr lang="en-US" sz="2400" dirty="0"/>
              <a:t>percent in order to contract out to private operators. </a:t>
            </a:r>
            <a:r>
              <a:rPr lang="en-US" sz="2400" dirty="0" smtClean="0"/>
              <a:t>The </a:t>
            </a:r>
            <a:r>
              <a:rPr lang="en-US" sz="2400" dirty="0"/>
              <a:t>states usually do not specify whether the short or long run costs are considered. Also, </a:t>
            </a:r>
            <a:r>
              <a:rPr lang="en-US" sz="2400" dirty="0" smtClean="0"/>
              <a:t> </a:t>
            </a:r>
            <a:r>
              <a:rPr lang="en-US" sz="2400" dirty="0"/>
              <a:t>avoidable state prison costs </a:t>
            </a:r>
            <a:r>
              <a:rPr lang="en-US" sz="2400" dirty="0" smtClean="0"/>
              <a:t>are often </a:t>
            </a:r>
            <a:r>
              <a:rPr lang="en-US" sz="2400" dirty="0"/>
              <a:t>imposed on other agencies within DOCs and on other departments of state </a:t>
            </a:r>
            <a:r>
              <a:rPr lang="en-US" sz="2400" dirty="0" smtClean="0"/>
              <a:t>government which are often not measured and thus not included in the cost calculations. </a:t>
            </a:r>
            <a:r>
              <a:rPr lang="en-US" sz="2400" dirty="0"/>
              <a:t>These costs are </a:t>
            </a:r>
            <a:r>
              <a:rPr lang="en-US" sz="2400" dirty="0" smtClean="0"/>
              <a:t>often not </a:t>
            </a:r>
            <a:r>
              <a:rPr lang="en-US" sz="2400" dirty="0"/>
              <a:t>included in the state’s calculations of cost per inmate per day. Clearly, these omissions establish artificially lower costs for state run prisons than the real value</a:t>
            </a:r>
            <a:r>
              <a:rPr lang="en-US" sz="2400" dirty="0" smtClean="0"/>
              <a:t>.  Pensions and Retiree healthcare costs are below necessary level.</a:t>
            </a:r>
            <a:r>
              <a:rPr lang="en-US" sz="2400" b="1" dirty="0" smtClean="0"/>
              <a:t> </a:t>
            </a:r>
            <a:endParaRPr lang="en-US" sz="2400" dirty="0"/>
          </a:p>
        </p:txBody>
      </p:sp>
    </p:spTree>
    <p:extLst>
      <p:ext uri="{BB962C8B-B14F-4D97-AF65-F5344CB8AC3E}">
        <p14:creationId xmlns:p14="http://schemas.microsoft.com/office/powerpoint/2010/main" val="236809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p:spPr>
        <p:txBody>
          <a:bodyPr>
            <a:normAutofit/>
          </a:bodyPr>
          <a:lstStyle/>
          <a:p>
            <a:r>
              <a:rPr lang="en-US" dirty="0" smtClean="0"/>
              <a:t>Reason 3</a:t>
            </a:r>
            <a:endParaRPr lang="en-US" dirty="0"/>
          </a:p>
        </p:txBody>
      </p:sp>
      <p:sp>
        <p:nvSpPr>
          <p:cNvPr id="3" name="Content Placeholder 2"/>
          <p:cNvSpPr>
            <a:spLocks noGrp="1"/>
          </p:cNvSpPr>
          <p:nvPr>
            <p:ph idx="1"/>
          </p:nvPr>
        </p:nvSpPr>
        <p:spPr>
          <a:xfrm>
            <a:off x="628650" y="990601"/>
            <a:ext cx="7886700" cy="5186362"/>
          </a:xfrm>
        </p:spPr>
        <p:txBody>
          <a:bodyPr>
            <a:normAutofit/>
          </a:bodyPr>
          <a:lstStyle/>
          <a:p>
            <a:pPr marL="0" indent="0">
              <a:buNone/>
            </a:pPr>
            <a:r>
              <a:rPr lang="en-US" sz="3200" dirty="0" smtClean="0"/>
              <a:t>In </a:t>
            </a:r>
            <a:r>
              <a:rPr lang="en-US" sz="3200" dirty="0"/>
              <a:t>cases like Florida and Mississippi, the contractor manages </a:t>
            </a:r>
            <a:r>
              <a:rPr lang="en-US" sz="3200" dirty="0" smtClean="0"/>
              <a:t>existing state-owned </a:t>
            </a:r>
            <a:r>
              <a:rPr lang="en-US" sz="3200" dirty="0"/>
              <a:t>prisons. Thus, short run avoidable costs are relevant. In Kentucky and Oklahoma, the inmates are transferred to privately owned prisons. Thus, long run avoidable costs are relevant. Texas uses both types of contract prisons. Thus, short run avoidable costs are relevant when state-owned prisons are used, and long run costs are appropriate when private prisons are used. </a:t>
            </a:r>
          </a:p>
        </p:txBody>
      </p:sp>
    </p:spTree>
    <p:extLst>
      <p:ext uri="{BB962C8B-B14F-4D97-AF65-F5344CB8AC3E}">
        <p14:creationId xmlns:p14="http://schemas.microsoft.com/office/powerpoint/2010/main" val="422483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4</a:t>
            </a:r>
            <a:endParaRPr lang="en-US" dirty="0"/>
          </a:p>
        </p:txBody>
      </p:sp>
      <p:sp>
        <p:nvSpPr>
          <p:cNvPr id="3" name="Content Placeholder 2"/>
          <p:cNvSpPr>
            <a:spLocks noGrp="1"/>
          </p:cNvSpPr>
          <p:nvPr>
            <p:ph idx="1"/>
          </p:nvPr>
        </p:nvSpPr>
        <p:spPr/>
        <p:txBody>
          <a:bodyPr/>
          <a:lstStyle/>
          <a:p>
            <a:pPr marL="0" indent="0">
              <a:buNone/>
            </a:pPr>
            <a:r>
              <a:rPr lang="en-US" dirty="0" smtClean="0"/>
              <a:t>Selling </a:t>
            </a:r>
            <a:r>
              <a:rPr lang="en-US" dirty="0"/>
              <a:t>state prison to contract </a:t>
            </a:r>
            <a:r>
              <a:rPr lang="en-US" dirty="0" smtClean="0"/>
              <a:t>operation</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06" y="3048000"/>
            <a:ext cx="861809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03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4</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contracting out by selling a state prison to a private operator generates an immediate lump sum amount for state coffers. This occurred in Ohio, which sold the Lake Erie Correctional Institution to a private contractor </a:t>
            </a:r>
            <a:r>
              <a:rPr lang="en-US" sz="3600" dirty="0" smtClean="0"/>
              <a:t>in order to </a:t>
            </a:r>
            <a:r>
              <a:rPr lang="en-US" sz="3600" dirty="0"/>
              <a:t>narrow a state budgetary deficit.</a:t>
            </a:r>
          </a:p>
        </p:txBody>
      </p:sp>
    </p:spTree>
    <p:extLst>
      <p:ext uri="{BB962C8B-B14F-4D97-AF65-F5344CB8AC3E}">
        <p14:creationId xmlns:p14="http://schemas.microsoft.com/office/powerpoint/2010/main" val="79543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from Contracting Out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5389788"/>
              </p:ext>
            </p:extLst>
          </p:nvPr>
        </p:nvGraphicFramePr>
        <p:xfrm>
          <a:off x="304802" y="1600202"/>
          <a:ext cx="8839199" cy="5230904"/>
        </p:xfrm>
        <a:graphic>
          <a:graphicData uri="http://schemas.openxmlformats.org/drawingml/2006/table">
            <a:tbl>
              <a:tblPr firstRow="1" firstCol="1" bandRow="1">
                <a:tableStyleId>{5C22544A-7EE6-4342-B048-85BDC9FD1C3A}</a:tableStyleId>
              </a:tblPr>
              <a:tblGrid>
                <a:gridCol w="1518262">
                  <a:extLst>
                    <a:ext uri="{9D8B030D-6E8A-4147-A177-3AD203B41FA5}">
                      <a16:colId xmlns:a16="http://schemas.microsoft.com/office/drawing/2014/main" val="20000"/>
                    </a:ext>
                  </a:extLst>
                </a:gridCol>
                <a:gridCol w="3681267">
                  <a:extLst>
                    <a:ext uri="{9D8B030D-6E8A-4147-A177-3AD203B41FA5}">
                      <a16:colId xmlns:a16="http://schemas.microsoft.com/office/drawing/2014/main" val="20001"/>
                    </a:ext>
                  </a:extLst>
                </a:gridCol>
                <a:gridCol w="3639670">
                  <a:extLst>
                    <a:ext uri="{9D8B030D-6E8A-4147-A177-3AD203B41FA5}">
                      <a16:colId xmlns:a16="http://schemas.microsoft.com/office/drawing/2014/main" val="20002"/>
                    </a:ext>
                  </a:extLst>
                </a:gridCol>
              </a:tblGrid>
              <a:tr h="894324">
                <a:tc>
                  <a:txBody>
                    <a:bodyPr/>
                    <a:lstStyle/>
                    <a:p>
                      <a:pPr marL="0" marR="0" algn="ctr">
                        <a:lnSpc>
                          <a:spcPct val="115000"/>
                        </a:lnSpc>
                        <a:spcBef>
                          <a:spcPts val="0"/>
                        </a:spcBef>
                        <a:spcAft>
                          <a:spcPts val="1000"/>
                        </a:spcAft>
                      </a:pPr>
                      <a:r>
                        <a:rPr lang="en-US" sz="1100">
                          <a:effectLst/>
                        </a:rPr>
                        <a:t>STATES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100">
                          <a:effectLst/>
                        </a:rPr>
                        <a:t>SHORT RUN AVOIDABLE  COST SAVINGS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100">
                          <a:effectLst/>
                        </a:rPr>
                        <a:t>LONG RUN AVOIDABLE  COST SAVINGS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33658">
                <a:tc>
                  <a:txBody>
                    <a:bodyPr/>
                    <a:lstStyle/>
                    <a:p>
                      <a:pPr marL="0" marR="0">
                        <a:lnSpc>
                          <a:spcPct val="115000"/>
                        </a:lnSpc>
                        <a:spcBef>
                          <a:spcPts val="0"/>
                        </a:spcBef>
                        <a:spcAft>
                          <a:spcPts val="1000"/>
                        </a:spcAft>
                      </a:pPr>
                      <a:r>
                        <a:rPr lang="en-US" sz="1100">
                          <a:effectLst/>
                        </a:rPr>
                        <a:t>Arizona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-1.00% - 8.01%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14.25% - 22.34%</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33658">
                <a:tc>
                  <a:txBody>
                    <a:bodyPr/>
                    <a:lstStyle/>
                    <a:p>
                      <a:pPr marL="0" marR="0">
                        <a:lnSpc>
                          <a:spcPct val="115000"/>
                        </a:lnSpc>
                        <a:spcBef>
                          <a:spcPts val="0"/>
                        </a:spcBef>
                        <a:spcAft>
                          <a:spcPts val="1000"/>
                        </a:spcAft>
                      </a:pPr>
                      <a:r>
                        <a:rPr lang="en-US" sz="1100">
                          <a:effectLst/>
                        </a:rPr>
                        <a:t>California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29.43% - 57.09%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32.20% - 58.37%</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33658">
                <a:tc>
                  <a:txBody>
                    <a:bodyPr/>
                    <a:lstStyle/>
                    <a:p>
                      <a:pPr marL="0" marR="0">
                        <a:lnSpc>
                          <a:spcPct val="115000"/>
                        </a:lnSpc>
                        <a:spcBef>
                          <a:spcPts val="0"/>
                        </a:spcBef>
                        <a:spcAft>
                          <a:spcPts val="1000"/>
                        </a:spcAft>
                      </a:pPr>
                      <a:r>
                        <a:rPr lang="en-US" sz="1100">
                          <a:effectLst/>
                        </a:rPr>
                        <a:t>Florida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7.00%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17.67%</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33658">
                <a:tc>
                  <a:txBody>
                    <a:bodyPr/>
                    <a:lstStyle/>
                    <a:p>
                      <a:pPr marL="0" marR="0">
                        <a:lnSpc>
                          <a:spcPct val="115000"/>
                        </a:lnSpc>
                        <a:spcBef>
                          <a:spcPts val="0"/>
                        </a:spcBef>
                        <a:spcAft>
                          <a:spcPts val="1000"/>
                        </a:spcAft>
                      </a:pPr>
                      <a:r>
                        <a:rPr lang="en-US" sz="1100">
                          <a:effectLst/>
                        </a:rPr>
                        <a:t>Kentucky</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9.43% - 20.88%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12.46% - 23.50%</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33658">
                <a:tc>
                  <a:txBody>
                    <a:bodyPr/>
                    <a:lstStyle/>
                    <a:p>
                      <a:pPr marL="0" marR="0">
                        <a:lnSpc>
                          <a:spcPct val="115000"/>
                        </a:lnSpc>
                        <a:spcBef>
                          <a:spcPts val="0"/>
                        </a:spcBef>
                        <a:spcAft>
                          <a:spcPts val="1000"/>
                        </a:spcAft>
                      </a:pPr>
                      <a:r>
                        <a:rPr lang="en-US" sz="1100">
                          <a:effectLst/>
                        </a:rPr>
                        <a:t>Maine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47.40% (estimated)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49.15% (estimated)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33658">
                <a:tc>
                  <a:txBody>
                    <a:bodyPr/>
                    <a:lstStyle/>
                    <a:p>
                      <a:pPr marL="0" marR="0">
                        <a:lnSpc>
                          <a:spcPct val="115000"/>
                        </a:lnSpc>
                        <a:spcBef>
                          <a:spcPts val="0"/>
                        </a:spcBef>
                        <a:spcAft>
                          <a:spcPts val="1000"/>
                        </a:spcAft>
                      </a:pPr>
                      <a:r>
                        <a:rPr lang="en-US" sz="1100">
                          <a:effectLst/>
                        </a:rPr>
                        <a:t>Mississippi</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8.69%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25.27%</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33658">
                <a:tc>
                  <a:txBody>
                    <a:bodyPr/>
                    <a:lstStyle/>
                    <a:p>
                      <a:pPr marL="0" marR="0">
                        <a:lnSpc>
                          <a:spcPct val="115000"/>
                        </a:lnSpc>
                        <a:spcBef>
                          <a:spcPts val="0"/>
                        </a:spcBef>
                        <a:spcAft>
                          <a:spcPts val="1000"/>
                        </a:spcAft>
                      </a:pPr>
                      <a:r>
                        <a:rPr lang="en-US" sz="1100">
                          <a:effectLst/>
                        </a:rPr>
                        <a:t>Ohio</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4.14% - 13.44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20.28% - 26.81%</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33658">
                <a:tc>
                  <a:txBody>
                    <a:bodyPr/>
                    <a:lstStyle/>
                    <a:p>
                      <a:pPr marL="0" marR="0">
                        <a:lnSpc>
                          <a:spcPct val="115000"/>
                        </a:lnSpc>
                        <a:spcBef>
                          <a:spcPts val="0"/>
                        </a:spcBef>
                        <a:spcAft>
                          <a:spcPts val="1000"/>
                        </a:spcAft>
                      </a:pPr>
                      <a:r>
                        <a:rPr lang="en-US" sz="1100">
                          <a:effectLst/>
                        </a:rPr>
                        <a:t>Oklahoma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-2.16% - 29.23%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16.71% - 36.77%</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433658">
                <a:tc>
                  <a:txBody>
                    <a:bodyPr/>
                    <a:lstStyle/>
                    <a:p>
                      <a:pPr marL="0" marR="0">
                        <a:lnSpc>
                          <a:spcPct val="115000"/>
                        </a:lnSpc>
                        <a:spcBef>
                          <a:spcPts val="0"/>
                        </a:spcBef>
                        <a:spcAft>
                          <a:spcPts val="1000"/>
                        </a:spcAft>
                      </a:pPr>
                      <a:r>
                        <a:rPr lang="en-US" sz="1100">
                          <a:effectLst/>
                        </a:rPr>
                        <a:t>Tennessee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17.32%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17.32%</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433658">
                <a:tc>
                  <a:txBody>
                    <a:bodyPr/>
                    <a:lstStyle/>
                    <a:p>
                      <a:pPr marL="0" marR="0">
                        <a:lnSpc>
                          <a:spcPct val="115000"/>
                        </a:lnSpc>
                        <a:spcBef>
                          <a:spcPts val="0"/>
                        </a:spcBef>
                        <a:spcAft>
                          <a:spcPts val="1000"/>
                        </a:spcAft>
                      </a:pPr>
                      <a:r>
                        <a:rPr lang="en-US" sz="1100">
                          <a:effectLst/>
                        </a:rPr>
                        <a:t>Texas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37.39%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44.95%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6655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Per Inmate Per Day</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11811000" cy="488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732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09601"/>
            <a:ext cx="6858000" cy="838199"/>
          </a:xfrm>
        </p:spPr>
        <p:txBody>
          <a:bodyPr/>
          <a:lstStyle/>
          <a:p>
            <a:r>
              <a:rPr lang="en-US" dirty="0" smtClean="0"/>
              <a:t>Performance</a:t>
            </a:r>
            <a:endParaRPr lang="en-US" dirty="0"/>
          </a:p>
        </p:txBody>
      </p:sp>
      <p:sp>
        <p:nvSpPr>
          <p:cNvPr id="3" name="Subtitle 2"/>
          <p:cNvSpPr>
            <a:spLocks noGrp="1"/>
          </p:cNvSpPr>
          <p:nvPr>
            <p:ph type="subTitle" idx="1"/>
          </p:nvPr>
        </p:nvSpPr>
        <p:spPr>
          <a:xfrm>
            <a:off x="1371600" y="1905000"/>
            <a:ext cx="6248400" cy="4724400"/>
          </a:xfrm>
        </p:spPr>
        <p:txBody>
          <a:bodyPr>
            <a:normAutofit/>
          </a:bodyPr>
          <a:lstStyle/>
          <a:p>
            <a:pPr algn="l"/>
            <a:r>
              <a:rPr lang="en-US" sz="2000" b="1" dirty="0"/>
              <a:t>At least equal and often superior performance to state prisons is required for private prison contractors. For example, contractors in Florida performed above the state level in training and educating inmates, which could be attributed to competition among contractors and the desire for contract renewal. Interviews with state DOCs examined in this study reported that their contracts all mandate performance levels for private operators. Further, DOCs closely monitor adherence to these and other contract requirements. Additionally, private prisons are often required to meet the established standards of the American Correctional Association (ACA), which is the independent association of the corrections industry, and penalties can be and are frequently imposed for performance violations. </a:t>
            </a:r>
          </a:p>
        </p:txBody>
      </p:sp>
    </p:spTree>
    <p:extLst>
      <p:ext uri="{BB962C8B-B14F-4D97-AF65-F5344CB8AC3E}">
        <p14:creationId xmlns:p14="http://schemas.microsoft.com/office/powerpoint/2010/main" val="142834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858837"/>
          </a:xfrm>
        </p:spPr>
        <p:txBody>
          <a:bodyPr/>
          <a:lstStyle/>
          <a:p>
            <a:r>
              <a:rPr lang="en-US" dirty="0" smtClean="0"/>
              <a:t>Principles of Analysis</a:t>
            </a:r>
            <a:endParaRPr lang="en-US" dirty="0"/>
          </a:p>
        </p:txBody>
      </p:sp>
      <p:sp>
        <p:nvSpPr>
          <p:cNvPr id="3" name="Subtitle 2"/>
          <p:cNvSpPr>
            <a:spLocks noGrp="1"/>
          </p:cNvSpPr>
          <p:nvPr>
            <p:ph type="subTitle" idx="1"/>
          </p:nvPr>
        </p:nvSpPr>
        <p:spPr>
          <a:xfrm>
            <a:off x="152400" y="2133600"/>
            <a:ext cx="8915400" cy="4572000"/>
          </a:xfrm>
        </p:spPr>
        <p:txBody>
          <a:bodyPr>
            <a:normAutofit/>
          </a:bodyPr>
          <a:lstStyle/>
          <a:p>
            <a:pPr marL="342900" indent="-342900" algn="l">
              <a:buFont typeface="Arial" panose="020B0604020202020204" pitchFamily="34" charset="0"/>
              <a:buChar char="•"/>
            </a:pPr>
            <a:r>
              <a:rPr lang="en-US" sz="2800" dirty="0" smtClean="0"/>
              <a:t>Comparison of pubic and private prisons is based on avoidable costs for the public sector against the price charged by contract operators and on the performance of the two.  Cost to the contract operators is irrelevant.  However, the more competition that  exists the lower the price, approaching normal profits.  </a:t>
            </a:r>
          </a:p>
          <a:p>
            <a:pPr marL="342900" indent="-342900" algn="l">
              <a:buFont typeface="Arial" panose="020B0604020202020204" pitchFamily="34" charset="0"/>
              <a:buChar char="•"/>
            </a:pPr>
            <a:r>
              <a:rPr lang="en-US" sz="2800" dirty="0" smtClean="0"/>
              <a:t>The costs for the public sector should be determined as AVOIDABLE when shifting from monopolistic to competitive industry.</a:t>
            </a:r>
          </a:p>
          <a:p>
            <a:pPr marL="342900" indent="-342900" algn="l">
              <a:buFont typeface="Arial" panose="020B0604020202020204" pitchFamily="34" charset="0"/>
              <a:buChar char="•"/>
            </a:pPr>
            <a:r>
              <a:rPr lang="en-US" sz="2800" dirty="0" smtClean="0"/>
              <a:t>Avoidable costs depend upon the reason for the shift to a competitive setting.  </a:t>
            </a:r>
            <a:endParaRPr lang="en-US" sz="2800" dirty="0"/>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03267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782637"/>
          </a:xfrm>
        </p:spPr>
        <p:txBody>
          <a:bodyPr/>
          <a:lstStyle/>
          <a:p>
            <a:r>
              <a:rPr lang="en-US" dirty="0" smtClean="0"/>
              <a:t>Findings</a:t>
            </a:r>
            <a:endParaRPr lang="en-US" dirty="0"/>
          </a:p>
        </p:txBody>
      </p:sp>
      <p:sp>
        <p:nvSpPr>
          <p:cNvPr id="3" name="Subtitle 2"/>
          <p:cNvSpPr>
            <a:spLocks noGrp="1"/>
          </p:cNvSpPr>
          <p:nvPr>
            <p:ph type="subTitle" idx="1"/>
          </p:nvPr>
        </p:nvSpPr>
        <p:spPr>
          <a:xfrm>
            <a:off x="228600" y="3200400"/>
            <a:ext cx="8610600" cy="3505200"/>
          </a:xfrm>
        </p:spPr>
        <p:txBody>
          <a:bodyPr>
            <a:normAutofit/>
          </a:bodyPr>
          <a:lstStyle/>
          <a:p>
            <a:r>
              <a:rPr lang="en-US" sz="2400" dirty="0"/>
              <a:t>A major finding from the cost analysis and interviews with state leaders and stakeholders is that competition yields savings and better performance across the prison industry. The economics of industrial organization demonstrates the important benefits derived from the presence of even a small competitor in an otherwise monopolistic market. In this case, even though private </a:t>
            </a:r>
            <a:r>
              <a:rPr lang="en-US" sz="2400" dirty="0" smtClean="0"/>
              <a:t>contractors comprise </a:t>
            </a:r>
            <a:r>
              <a:rPr lang="en-US" sz="2400" dirty="0"/>
              <a:t>less than seven percent of the industry, they have generated substantial competitive benefits. </a:t>
            </a:r>
          </a:p>
        </p:txBody>
      </p:sp>
    </p:spTree>
    <p:extLst>
      <p:ext uri="{BB962C8B-B14F-4D97-AF65-F5344CB8AC3E}">
        <p14:creationId xmlns:p14="http://schemas.microsoft.com/office/powerpoint/2010/main" val="360778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for Savings from Contracting Out</a:t>
            </a:r>
            <a:endParaRPr lang="en-US" dirty="0"/>
          </a:p>
        </p:txBody>
      </p:sp>
      <p:sp>
        <p:nvSpPr>
          <p:cNvPr id="3" name="Content Placeholder 2"/>
          <p:cNvSpPr>
            <a:spLocks noGrp="1"/>
          </p:cNvSpPr>
          <p:nvPr>
            <p:ph idx="1"/>
          </p:nvPr>
        </p:nvSpPr>
        <p:spPr/>
        <p:txBody>
          <a:bodyPr>
            <a:normAutofit/>
          </a:bodyPr>
          <a:lstStyle/>
          <a:p>
            <a:pPr marL="0" indent="0">
              <a:buNone/>
            </a:pPr>
            <a:r>
              <a:rPr lang="en-US" dirty="0"/>
              <a:t>These benefits emanate from two sources. First, as more contractors compete, the prices are lower, and the performance is better. Likewise, when private prisons become an available option, efforts are made by public prison managers to lower costs, and </a:t>
            </a:r>
            <a:r>
              <a:rPr lang="en-US" dirty="0" smtClean="0"/>
              <a:t>wages demands </a:t>
            </a:r>
            <a:r>
              <a:rPr lang="en-US" dirty="0"/>
              <a:t>by employees are constrained, since public employees realize that the legislature might favor private corrections as a more cost effective option. Further, the greater the competition, the more managerial and technological innovations are introduced in both the public and private segments of the industry. Interestingly, </a:t>
            </a:r>
            <a:r>
              <a:rPr lang="en-US" dirty="0" smtClean="0"/>
              <a:t> </a:t>
            </a:r>
            <a:r>
              <a:rPr lang="en-US" dirty="0"/>
              <a:t>in several states where both public and private contract prisons operate, there was cooperation, mutual learning of new technologies, joint training, and adoption of efficient management practices. </a:t>
            </a:r>
          </a:p>
        </p:txBody>
      </p:sp>
    </p:spTree>
    <p:extLst>
      <p:ext uri="{BB962C8B-B14F-4D97-AF65-F5344CB8AC3E}">
        <p14:creationId xmlns:p14="http://schemas.microsoft.com/office/powerpoint/2010/main" val="3974164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normAutofit/>
          </a:bodyPr>
          <a:lstStyle/>
          <a:p>
            <a:r>
              <a:rPr lang="en-US" dirty="0" smtClean="0"/>
              <a:t>Sources of Savings from Contracting Out</a:t>
            </a:r>
            <a:endParaRPr lang="en-US" dirty="0"/>
          </a:p>
        </p:txBody>
      </p:sp>
      <p:sp>
        <p:nvSpPr>
          <p:cNvPr id="3" name="Content Placeholder 2"/>
          <p:cNvSpPr>
            <a:spLocks noGrp="1"/>
          </p:cNvSpPr>
          <p:nvPr>
            <p:ph idx="1"/>
          </p:nvPr>
        </p:nvSpPr>
        <p:spPr>
          <a:xfrm>
            <a:off x="628650" y="1066801"/>
            <a:ext cx="7886700" cy="5110162"/>
          </a:xfrm>
        </p:spPr>
        <p:txBody>
          <a:bodyPr>
            <a:normAutofit/>
          </a:bodyPr>
          <a:lstStyle/>
          <a:p>
            <a:r>
              <a:rPr lang="en-US" sz="3600" b="1" dirty="0" smtClean="0"/>
              <a:t>Flexibility</a:t>
            </a:r>
          </a:p>
          <a:p>
            <a:pPr marL="0" indent="0">
              <a:buNone/>
            </a:pPr>
            <a:r>
              <a:rPr lang="en-US" sz="3600" dirty="0" smtClean="0"/>
              <a:t>Contractors are more flexible in hiring (e.g. use of part time), purchasing (e.g. use of discount on volume or taking advantage of buying opportunities), hiring-laying off, tailoring wages to labor market conditions, pay change for merits/under performance, and shifting  management.</a:t>
            </a:r>
            <a:endParaRPr lang="en-US" sz="3600" dirty="0"/>
          </a:p>
        </p:txBody>
      </p:sp>
    </p:spTree>
    <p:extLst>
      <p:ext uri="{BB962C8B-B14F-4D97-AF65-F5344CB8AC3E}">
        <p14:creationId xmlns:p14="http://schemas.microsoft.com/office/powerpoint/2010/main" val="308497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a:bodyPr>
          <a:lstStyle/>
          <a:p>
            <a:r>
              <a:rPr lang="en-US" dirty="0"/>
              <a:t>Sources of Savings from Contracting Out</a:t>
            </a:r>
          </a:p>
        </p:txBody>
      </p:sp>
      <p:sp>
        <p:nvSpPr>
          <p:cNvPr id="3" name="Content Placeholder 2"/>
          <p:cNvSpPr>
            <a:spLocks noGrp="1"/>
          </p:cNvSpPr>
          <p:nvPr>
            <p:ph idx="1"/>
          </p:nvPr>
        </p:nvSpPr>
        <p:spPr>
          <a:xfrm>
            <a:off x="628650" y="1066800"/>
            <a:ext cx="7886700" cy="5110163"/>
          </a:xfrm>
        </p:spPr>
        <p:txBody>
          <a:bodyPr>
            <a:normAutofit/>
          </a:bodyPr>
          <a:lstStyle/>
          <a:p>
            <a:r>
              <a:rPr lang="en-US" sz="2400" b="1" dirty="0" smtClean="0"/>
              <a:t>Labor costs:  </a:t>
            </a:r>
            <a:r>
              <a:rPr lang="en-US" sz="2400" dirty="0"/>
              <a:t>labor costs were in the range of 43 to 71 percent of total costs. In general, contract prisons pay comparable wages but somewhat less in retirement benefits. For example, Ohio private correctional officers are paid $1 less per hour. In Oklahoma in 2012, the beginning base salary for a correctional officer was $2,153 per month at the public Northeast Oklahoma Correctional Center. A comparable beginning private correctional officer at the Davis Correctional facility earned $2,068 per month, 3.95 percent less than a public officer. Our interviews with state DOC officials revealed that, on occasion, private correctional officers were paid higher wages but lower pensions.</a:t>
            </a:r>
          </a:p>
        </p:txBody>
      </p:sp>
    </p:spTree>
    <p:extLst>
      <p:ext uri="{BB962C8B-B14F-4D97-AF65-F5344CB8AC3E}">
        <p14:creationId xmlns:p14="http://schemas.microsoft.com/office/powerpoint/2010/main" val="1505873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Savings from Contracting Out </a:t>
            </a:r>
            <a:endParaRPr lang="en-US" dirty="0"/>
          </a:p>
        </p:txBody>
      </p:sp>
      <p:sp>
        <p:nvSpPr>
          <p:cNvPr id="3" name="Content Placeholder 2"/>
          <p:cNvSpPr>
            <a:spLocks noGrp="1"/>
          </p:cNvSpPr>
          <p:nvPr>
            <p:ph idx="1"/>
          </p:nvPr>
        </p:nvSpPr>
        <p:spPr/>
        <p:txBody>
          <a:bodyPr>
            <a:normAutofit/>
          </a:bodyPr>
          <a:lstStyle/>
          <a:p>
            <a:pPr marL="0" indent="0">
              <a:buNone/>
            </a:pPr>
            <a:r>
              <a:rPr lang="en-US" dirty="0"/>
              <a:t>In California where until 2013 only private community correctional facilities operated within the state, the wages and benefits package in the correctional public sector compared to other states is high. The starting minimum salary for public correctional employees in 2008 was $3,774 per month, and some officers earned more than $73,000 a year. The California </a:t>
            </a:r>
            <a:r>
              <a:rPr lang="en-US"/>
              <a:t>State </a:t>
            </a:r>
            <a:r>
              <a:rPr lang="en-US" smtClean="0"/>
              <a:t>Auditor </a:t>
            </a:r>
            <a:r>
              <a:rPr lang="en-US" dirty="0"/>
              <a:t>reports that during fiscal year (FY) 2007–2008, beginning correctional officers were paid an average of $50,739 excluding any overtime. The annual pension contribution by California, including new officers, was $12,000 for FY 2009–2010. This was $4,000 more than other state employees received. California has 30,000 unionized correctional officers and, each year, 130,000 candidates apply to become correctional officers </a:t>
            </a:r>
          </a:p>
        </p:txBody>
      </p:sp>
    </p:spTree>
    <p:extLst>
      <p:ext uri="{BB962C8B-B14F-4D97-AF65-F5344CB8AC3E}">
        <p14:creationId xmlns:p14="http://schemas.microsoft.com/office/powerpoint/2010/main" val="54918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Savings from Contracting Out</a:t>
            </a:r>
            <a:endParaRPr lang="en-US" dirty="0"/>
          </a:p>
        </p:txBody>
      </p:sp>
      <p:sp>
        <p:nvSpPr>
          <p:cNvPr id="3" name="Content Placeholder 2"/>
          <p:cNvSpPr>
            <a:spLocks noGrp="1"/>
          </p:cNvSpPr>
          <p:nvPr>
            <p:ph idx="1"/>
          </p:nvPr>
        </p:nvSpPr>
        <p:spPr/>
        <p:txBody>
          <a:bodyPr>
            <a:normAutofit/>
          </a:bodyPr>
          <a:lstStyle/>
          <a:p>
            <a:r>
              <a:rPr lang="en-US" b="1" dirty="0" smtClean="0"/>
              <a:t>Pensions:</a:t>
            </a:r>
            <a:r>
              <a:rPr lang="en-US" dirty="0" smtClean="0"/>
              <a:t> </a:t>
            </a:r>
            <a:r>
              <a:rPr lang="en-US" dirty="0"/>
              <a:t>Private contractors typically offer workers matching contributions, or defined contribution, up to 5 percent of their salaries for their 401k accounts, which aligns with other private industries. Under this method, the market risk is borne by the employee. In fact, many workers choose not to contribute their share and thus lose the employer’s contribution. State employees, on the other hand, have defined benefits which shift the risk to the employer. Defined contribution plans require the employer to contribute the specified amount in a timely fashion. A state’s defined benefit method enables non-timely or insufficient contributions which is a significant cause for the underfunding problem. </a:t>
            </a:r>
            <a:endParaRPr lang="en-US" b="1" dirty="0"/>
          </a:p>
          <a:p>
            <a:pPr marL="0" indent="0">
              <a:buNone/>
            </a:pPr>
            <a:r>
              <a:rPr lang="en-US" dirty="0" smtClean="0"/>
              <a:t> </a:t>
            </a:r>
            <a:endParaRPr lang="en-US" dirty="0"/>
          </a:p>
        </p:txBody>
      </p:sp>
    </p:spTree>
    <p:extLst>
      <p:ext uri="{BB962C8B-B14F-4D97-AF65-F5344CB8AC3E}">
        <p14:creationId xmlns:p14="http://schemas.microsoft.com/office/powerpoint/2010/main" val="86858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Contracting Out Serves the State a pressure Valve </a:t>
            </a:r>
            <a:endParaRPr lang="en-US" sz="3200" dirty="0"/>
          </a:p>
        </p:txBody>
      </p:sp>
      <p:sp>
        <p:nvSpPr>
          <p:cNvPr id="3" name="Content Placeholder 2"/>
          <p:cNvSpPr>
            <a:spLocks noGrp="1"/>
          </p:cNvSpPr>
          <p:nvPr>
            <p:ph idx="1"/>
          </p:nvPr>
        </p:nvSpPr>
        <p:spPr>
          <a:xfrm>
            <a:off x="1066800" y="1604271"/>
            <a:ext cx="7620000" cy="4521892"/>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620000" cy="525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73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long Run Savings</a:t>
            </a:r>
            <a:endParaRPr lang="en-US" dirty="0"/>
          </a:p>
        </p:txBody>
      </p:sp>
      <p:sp>
        <p:nvSpPr>
          <p:cNvPr id="3" name="Content Placeholder 2"/>
          <p:cNvSpPr>
            <a:spLocks noGrp="1"/>
          </p:cNvSpPr>
          <p:nvPr>
            <p:ph idx="1"/>
          </p:nvPr>
        </p:nvSpPr>
        <p:spPr/>
        <p:txBody>
          <a:bodyPr>
            <a:normAutofit/>
          </a:bodyPr>
          <a:lstStyle/>
          <a:p>
            <a:pPr marL="0" indent="0">
              <a:buNone/>
            </a:pPr>
            <a:r>
              <a:rPr lang="en-US" dirty="0"/>
              <a:t>A prison facility has limited alternative uses, capital costs are high (beyond the financing ability of most states), and the expected life span is long. At the same time, demand for prison space fluctuates and is expected to drop in the near future, leaving some public prisons vacant. The existence of private prisons enables DOCs to avoid building new prisons when demand is high and prevents waste of these facilities when demand declines. This is a major long term cost savings that is not considered in the statutory calculation of the avoidable costs by states. </a:t>
            </a:r>
          </a:p>
        </p:txBody>
      </p:sp>
    </p:spTree>
    <p:extLst>
      <p:ext uri="{BB962C8B-B14F-4D97-AF65-F5344CB8AC3E}">
        <p14:creationId xmlns:p14="http://schemas.microsoft.com/office/powerpoint/2010/main" val="2946789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contract savings so high?</a:t>
            </a:r>
            <a:endParaRPr lang="en-US" dirty="0"/>
          </a:p>
        </p:txBody>
      </p:sp>
      <p:sp>
        <p:nvSpPr>
          <p:cNvPr id="3" name="Content Placeholder 2"/>
          <p:cNvSpPr>
            <a:spLocks noGrp="1"/>
          </p:cNvSpPr>
          <p:nvPr>
            <p:ph idx="1"/>
          </p:nvPr>
        </p:nvSpPr>
        <p:spPr/>
        <p:txBody>
          <a:bodyPr>
            <a:normAutofit/>
          </a:bodyPr>
          <a:lstStyle/>
          <a:p>
            <a:r>
              <a:rPr lang="en-US" sz="2400" dirty="0" smtClean="0"/>
              <a:t>Calculations for public costs did not follow the concept of avoidable costs.</a:t>
            </a:r>
          </a:p>
          <a:p>
            <a:r>
              <a:rPr lang="en-US" sz="2400" dirty="0" smtClean="0"/>
              <a:t>Missing short run costs because of unavailable and non-immediate out-of-pocket spending.  These costs Include Indirect to DOC and other government agencies (e.g. sheriff office. </a:t>
            </a:r>
            <a:r>
              <a:rPr lang="en-US" sz="2400" dirty="0"/>
              <a:t>indirect costs range from $3.72 per inmate per day to $6.64 per inmate per </a:t>
            </a:r>
            <a:r>
              <a:rPr lang="en-US" sz="2400" dirty="0" smtClean="0"/>
              <a:t>day), hierarchical, underfunded pensions and retiree healthcare.</a:t>
            </a:r>
          </a:p>
          <a:p>
            <a:r>
              <a:rPr lang="en-US" sz="2400" dirty="0" smtClean="0"/>
              <a:t>Missing long run costs including construction, planning, land acquisition, interest on bonds, depreciation, and related administration. </a:t>
            </a:r>
            <a:endParaRPr lang="en-US" sz="2400" dirty="0"/>
          </a:p>
        </p:txBody>
      </p:sp>
    </p:spTree>
    <p:extLst>
      <p:ext uri="{BB962C8B-B14F-4D97-AF65-F5344CB8AC3E}">
        <p14:creationId xmlns:p14="http://schemas.microsoft.com/office/powerpoint/2010/main" val="520586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p:spPr>
        <p:txBody>
          <a:bodyPr>
            <a:normAutofit/>
          </a:bodyPr>
          <a:lstStyle/>
          <a:p>
            <a:r>
              <a:rPr lang="en-US" dirty="0" smtClean="0"/>
              <a:t>Recommendation: Managed Competition</a:t>
            </a:r>
            <a:endParaRPr lang="en-US" dirty="0"/>
          </a:p>
        </p:txBody>
      </p:sp>
      <p:sp>
        <p:nvSpPr>
          <p:cNvPr id="3" name="Content Placeholder 2"/>
          <p:cNvSpPr>
            <a:spLocks noGrp="1"/>
          </p:cNvSpPr>
          <p:nvPr>
            <p:ph idx="1"/>
          </p:nvPr>
        </p:nvSpPr>
        <p:spPr>
          <a:xfrm>
            <a:off x="628650" y="1143000"/>
            <a:ext cx="7886700" cy="5033963"/>
          </a:xfrm>
        </p:spPr>
        <p:txBody>
          <a:bodyPr>
            <a:normAutofit/>
          </a:bodyPr>
          <a:lstStyle/>
          <a:p>
            <a:pPr marL="0" indent="0">
              <a:buNone/>
            </a:pPr>
            <a:r>
              <a:rPr lang="en-US" sz="3600" dirty="0" smtClean="0"/>
              <a:t>End to government monopoly in corrections.  Existing state prisons are periodically auctioned out for operation.  Public and private entities are allowed to bid including existing state employees.  Length of contract is longer the larger the investment required from the contractor in improving the </a:t>
            </a:r>
            <a:r>
              <a:rPr lang="en-US" sz="3600" dirty="0" smtClean="0"/>
              <a:t>facility aimed to </a:t>
            </a:r>
            <a:r>
              <a:rPr lang="en-US" sz="3600" dirty="0" smtClean="0"/>
              <a:t>recover the investment.</a:t>
            </a:r>
            <a:endParaRPr lang="en-US" sz="3600" dirty="0"/>
          </a:p>
        </p:txBody>
      </p:sp>
    </p:spTree>
    <p:extLst>
      <p:ext uri="{BB962C8B-B14F-4D97-AF65-F5344CB8AC3E}">
        <p14:creationId xmlns:p14="http://schemas.microsoft.com/office/powerpoint/2010/main" val="198909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Avoidable Costs</a:t>
            </a:r>
            <a:endParaRPr lang="en-US" dirty="0"/>
          </a:p>
        </p:txBody>
      </p:sp>
      <p:sp>
        <p:nvSpPr>
          <p:cNvPr id="3" name="Content Placeholder 2"/>
          <p:cNvSpPr>
            <a:spLocks noGrp="1"/>
          </p:cNvSpPr>
          <p:nvPr>
            <p:ph idx="1"/>
          </p:nvPr>
        </p:nvSpPr>
        <p:spPr/>
        <p:txBody>
          <a:bodyPr>
            <a:normAutofit fontScale="92500"/>
          </a:bodyPr>
          <a:lstStyle/>
          <a:p>
            <a:r>
              <a:rPr lang="en-US" dirty="0" smtClean="0"/>
              <a:t>When a contractor operates an existing prison owned (and substantially renovated) by the state, avoidable costs are merely the operating or short run costs.</a:t>
            </a:r>
          </a:p>
          <a:p>
            <a:r>
              <a:rPr lang="en-US" dirty="0" smtClean="0"/>
              <a:t>When inmates are housed in a contractor owned or acquired from government facility, avoidable costs include also all capital related costs. </a:t>
            </a:r>
          </a:p>
          <a:p>
            <a:r>
              <a:rPr lang="en-US" dirty="0" smtClean="0"/>
              <a:t> </a:t>
            </a:r>
            <a:r>
              <a:rPr lang="en-US" dirty="0" smtClean="0"/>
              <a:t>Avoidable </a:t>
            </a:r>
            <a:r>
              <a:rPr lang="en-US" dirty="0" smtClean="0"/>
              <a:t>costs also include deferred or obligated future payments; not only out-of-pocket expenditures.  Thus, underfunded pensions and retiree healthcare committed amounts must be included and not merely those actually paid out.</a:t>
            </a:r>
          </a:p>
          <a:p>
            <a:r>
              <a:rPr lang="en-US" dirty="0" smtClean="0"/>
              <a:t>Avoidable costs should include resources saved even if government chooses not to transfer them to other uses or become implicitly unemployed. </a:t>
            </a:r>
          </a:p>
          <a:p>
            <a:r>
              <a:rPr lang="en-US" dirty="0" smtClean="0"/>
              <a:t>Avoidable costs should include resources used by the prison that other state agencies provide under their budgets and are now conducted by the contractor.</a:t>
            </a:r>
            <a:endParaRPr lang="en-US" dirty="0"/>
          </a:p>
        </p:txBody>
      </p:sp>
    </p:spTree>
    <p:extLst>
      <p:ext uri="{BB962C8B-B14F-4D97-AF65-F5344CB8AC3E}">
        <p14:creationId xmlns:p14="http://schemas.microsoft.com/office/powerpoint/2010/main" val="386199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a:bodyPr>
          <a:lstStyle/>
          <a:p>
            <a:r>
              <a:rPr lang="en-US" dirty="0" smtClean="0"/>
              <a:t>Recommendation: Managed Competition</a:t>
            </a:r>
            <a:endParaRPr lang="en-US" dirty="0"/>
          </a:p>
        </p:txBody>
      </p:sp>
      <p:sp>
        <p:nvSpPr>
          <p:cNvPr id="3" name="Content Placeholder 2"/>
          <p:cNvSpPr>
            <a:spLocks noGrp="1"/>
          </p:cNvSpPr>
          <p:nvPr>
            <p:ph idx="1"/>
          </p:nvPr>
        </p:nvSpPr>
        <p:spPr>
          <a:xfrm>
            <a:off x="628650" y="1143000"/>
            <a:ext cx="7886700" cy="5033963"/>
          </a:xfrm>
        </p:spPr>
        <p:txBody>
          <a:bodyPr>
            <a:normAutofit/>
          </a:bodyPr>
          <a:lstStyle/>
          <a:p>
            <a:pPr marL="0" indent="0">
              <a:buNone/>
            </a:pPr>
            <a:r>
              <a:rPr lang="en-US" sz="2800" dirty="0"/>
              <a:t>This study points to a possible moderate change that could </a:t>
            </a:r>
            <a:r>
              <a:rPr lang="en-US" sz="2800" dirty="0" smtClean="0"/>
              <a:t>encourage </a:t>
            </a:r>
            <a:r>
              <a:rPr lang="en-US" sz="2800" dirty="0"/>
              <a:t>even greater competition and thereby achieve more efficient delivery of existing corrections </a:t>
            </a:r>
            <a:r>
              <a:rPr lang="en-US" sz="2800" dirty="0" smtClean="0"/>
              <a:t>services: Introduction </a:t>
            </a:r>
            <a:r>
              <a:rPr lang="en-US" sz="2800" dirty="0"/>
              <a:t>of the model of managed </a:t>
            </a:r>
            <a:r>
              <a:rPr lang="en-US" sz="2800" dirty="0" smtClean="0"/>
              <a:t>competition where public </a:t>
            </a:r>
            <a:r>
              <a:rPr lang="en-US" sz="2800" dirty="0"/>
              <a:t>employees, as well as private </a:t>
            </a:r>
            <a:r>
              <a:rPr lang="en-US" sz="2800" dirty="0" smtClean="0"/>
              <a:t>contractors compete for a contract of operating existing state prisons.  Thus, all interested contractors have </a:t>
            </a:r>
            <a:r>
              <a:rPr lang="en-US" sz="2800" dirty="0"/>
              <a:t>an incentive to search for managerial and technological innovations and offer the services at competitive prices. </a:t>
            </a:r>
          </a:p>
        </p:txBody>
      </p:sp>
    </p:spTree>
    <p:extLst>
      <p:ext uri="{BB962C8B-B14F-4D97-AF65-F5344CB8AC3E}">
        <p14:creationId xmlns:p14="http://schemas.microsoft.com/office/powerpoint/2010/main" val="212522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96873"/>
          </a:xfrm>
        </p:spPr>
        <p:txBody>
          <a:bodyPr>
            <a:normAutofit fontScale="90000"/>
          </a:bodyPr>
          <a:lstStyle/>
          <a:p>
            <a:r>
              <a:rPr lang="en-US" dirty="0" smtClean="0"/>
              <a:t>Benefits of Managed Competition</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marL="0" indent="0">
              <a:buNone/>
            </a:pPr>
            <a:r>
              <a:rPr lang="en-US" sz="2000" dirty="0"/>
              <a:t>S</a:t>
            </a:r>
            <a:r>
              <a:rPr lang="en-US" sz="2000" dirty="0" smtClean="0"/>
              <a:t>tate </a:t>
            </a:r>
            <a:r>
              <a:rPr lang="en-US" sz="2000" dirty="0"/>
              <a:t>legislators have established seemingly arbitrary levels of required savings of five, seven, and ten percent. It is not clear why the percentages differ or </a:t>
            </a:r>
            <a:r>
              <a:rPr lang="en-US" sz="2000" dirty="0" smtClean="0"/>
              <a:t>what is the </a:t>
            </a:r>
            <a:r>
              <a:rPr lang="en-US" sz="2000" dirty="0"/>
              <a:t>basis is for these </a:t>
            </a:r>
            <a:r>
              <a:rPr lang="en-US" sz="2000" dirty="0" smtClean="0"/>
              <a:t>levels of savings. </a:t>
            </a:r>
            <a:r>
              <a:rPr lang="en-US" sz="2000" dirty="0"/>
              <a:t>The bidding by contractors often just approaches the statutory requirement and, indeed, high </a:t>
            </a:r>
            <a:r>
              <a:rPr lang="en-US" sz="2000" dirty="0" smtClean="0"/>
              <a:t>state required percentage of savings </a:t>
            </a:r>
            <a:r>
              <a:rPr lang="en-US" sz="2000" dirty="0"/>
              <a:t>may discourage </a:t>
            </a:r>
            <a:r>
              <a:rPr lang="en-US" sz="2000" dirty="0" smtClean="0"/>
              <a:t>bidders </a:t>
            </a:r>
            <a:r>
              <a:rPr lang="en-US" sz="2000" dirty="0"/>
              <a:t>and be counterproductive. It would be more effective to allow competition to determine the price. By instituting managed competition where the public sector competes on a </a:t>
            </a:r>
            <a:r>
              <a:rPr lang="en-US" sz="2000" dirty="0" smtClean="0"/>
              <a:t>leveled playfield </a:t>
            </a:r>
            <a:r>
              <a:rPr lang="en-US" sz="2000" dirty="0"/>
              <a:t>with the private sector, the market determines the savings. In such a case, the complicated calculations of what cost items should be considered as avoidable </a:t>
            </a:r>
            <a:r>
              <a:rPr lang="en-US" sz="2000" dirty="0" smtClean="0"/>
              <a:t>and </a:t>
            </a:r>
            <a:r>
              <a:rPr lang="en-US" sz="2000" dirty="0"/>
              <a:t>how to measure these costs becomes unnecessary. Managed competition has worked for many local public services, and there is no reason why it cannot be successfully implemented </a:t>
            </a:r>
            <a:r>
              <a:rPr lang="en-US" sz="2000" dirty="0" smtClean="0"/>
              <a:t>for </a:t>
            </a:r>
            <a:r>
              <a:rPr lang="en-US" sz="2000" dirty="0"/>
              <a:t>the prison industry. Our suggested managed competition model is relevant for managing existing state prisons.</a:t>
            </a:r>
          </a:p>
        </p:txBody>
      </p:sp>
    </p:spTree>
    <p:extLst>
      <p:ext uri="{BB962C8B-B14F-4D97-AF65-F5344CB8AC3E}">
        <p14:creationId xmlns:p14="http://schemas.microsoft.com/office/powerpoint/2010/main" val="97281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Managed Competition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more public and private entities compete for prison management:</a:t>
            </a:r>
          </a:p>
          <a:p>
            <a:r>
              <a:rPr lang="en-US" dirty="0" smtClean="0"/>
              <a:t>the lower the price, approaching normal profits for contractors</a:t>
            </a:r>
          </a:p>
          <a:p>
            <a:r>
              <a:rPr lang="en-US" dirty="0" smtClean="0"/>
              <a:t> the better the performance in order to keep the existing contract and gain future contracts</a:t>
            </a:r>
          </a:p>
          <a:p>
            <a:pPr marL="0" indent="0">
              <a:buNone/>
            </a:pPr>
            <a:r>
              <a:rPr lang="en-US" dirty="0" smtClean="0"/>
              <a:t>the greater the efforts by contractors to save in order to stay in business:</a:t>
            </a:r>
          </a:p>
          <a:p>
            <a:r>
              <a:rPr lang="en-US" dirty="0" smtClean="0"/>
              <a:t>the more technological and managerial innovations result.  </a:t>
            </a:r>
          </a:p>
          <a:p>
            <a:r>
              <a:rPr lang="en-US" dirty="0" smtClean="0"/>
              <a:t>increase utilization of idle cells.  </a:t>
            </a:r>
          </a:p>
          <a:p>
            <a:pPr marL="0" indent="0">
              <a:buNone/>
            </a:pPr>
            <a:r>
              <a:rPr lang="en-US" dirty="0" smtClean="0"/>
              <a:t>Auctioning could be applied also for individual inmates that enter the system. </a:t>
            </a:r>
            <a:endParaRPr lang="en-US" dirty="0"/>
          </a:p>
        </p:txBody>
      </p:sp>
    </p:spTree>
    <p:extLst>
      <p:ext uri="{BB962C8B-B14F-4D97-AF65-F5344CB8AC3E}">
        <p14:creationId xmlns:p14="http://schemas.microsoft.com/office/powerpoint/2010/main" val="854921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Managed Competition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Contracts should specify desired outcomes or performance and refrain from requiring what inputs to use or the method of “production.” Contractors should have the freedom to decide how best to meet the required outcomes. Obviously, contracts could be difficult to enforce when outcomes cannot be quantified. Our discussions with state correctional executives </a:t>
            </a:r>
            <a:r>
              <a:rPr lang="en-US" dirty="0" smtClean="0"/>
              <a:t>suggest </a:t>
            </a:r>
            <a:r>
              <a:rPr lang="en-US" dirty="0"/>
              <a:t>that </a:t>
            </a:r>
            <a:r>
              <a:rPr lang="en-US" dirty="0" smtClean="0"/>
              <a:t>DOC contracts </a:t>
            </a:r>
            <a:r>
              <a:rPr lang="en-US" dirty="0"/>
              <a:t>can specify the minimum performance levels required from the contractor that wins the bidding. Also, the private prison industry already includes a sufficient number of firms that compete across the United States. Thus, in each state where the legislature allows contracting out prisons, some existing state prisons could be auctioned as a “managed competition model” for a sufficient time period to encourage contractors to devote the appropriate resources for innovation and improved performance. This extension of competition could obviate to some degree the necessity for detailed contract specification and monitoring efforts. </a:t>
            </a:r>
          </a:p>
        </p:txBody>
      </p:sp>
    </p:spTree>
    <p:extLst>
      <p:ext uri="{BB962C8B-B14F-4D97-AF65-F5344CB8AC3E}">
        <p14:creationId xmlns:p14="http://schemas.microsoft.com/office/powerpoint/2010/main" val="4005001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91600" cy="5447645"/>
          </a:xfrm>
          <a:prstGeom prst="rect">
            <a:avLst/>
          </a:prstGeom>
        </p:spPr>
        <p:txBody>
          <a:bodyPr wrap="square">
            <a:spAutoFit/>
          </a:bodyPr>
          <a:lstStyle/>
          <a:p>
            <a:pPr algn="ctr"/>
            <a:r>
              <a:rPr lang="en-US" sz="3600" b="1" dirty="0"/>
              <a:t>Acknowledgements</a:t>
            </a:r>
          </a:p>
          <a:p>
            <a:r>
              <a:rPr lang="en-US" sz="2400" dirty="0"/>
              <a:t>The authors thank the officials in the state corrections departments, state legislators, and state oversight agencies, </a:t>
            </a:r>
            <a:r>
              <a:rPr lang="en-US" sz="2400" dirty="0" smtClean="0"/>
              <a:t>as </a:t>
            </a:r>
            <a:r>
              <a:rPr lang="en-US" sz="2400" dirty="0"/>
              <a:t>well as relevant federal officials, who provided the data and interviews used in this research. We also thank Corrections Corporation of America, GEO Group, and Management and Training Corp., members of the private </a:t>
            </a:r>
          </a:p>
          <a:p>
            <a:r>
              <a:rPr lang="en-US" sz="2400" dirty="0"/>
              <a:t>corrections industry, for their partial funding of this project. Last but certainly not least, the authors gratefully </a:t>
            </a:r>
            <a:r>
              <a:rPr lang="en-US" sz="2400" dirty="0" smtClean="0"/>
              <a:t>acknowledge </a:t>
            </a:r>
            <a:r>
              <a:rPr lang="en-US" sz="2400" dirty="0"/>
              <a:t>the helpful referees’ comments that have significantly improved this study through peer review. Any </a:t>
            </a:r>
            <a:r>
              <a:rPr lang="en-US" sz="2400" dirty="0" smtClean="0"/>
              <a:t>omissions </a:t>
            </a:r>
            <a:r>
              <a:rPr lang="en-US" sz="2400" dirty="0"/>
              <a:t>or errors are the responsibility of the authors</a:t>
            </a:r>
            <a:r>
              <a:rPr lang="en-US" sz="2400" dirty="0" smtClean="0"/>
              <a:t>.  The report has been refereed and published as a Policy Report by the Independent Institute of Oakland Ca.  </a:t>
            </a:r>
            <a:r>
              <a:rPr lang="en-US" sz="2400" dirty="0"/>
              <a:t>See, http://www.independent.org/pdf/policy_reports/2014-06-30-prision_break.pdf   </a:t>
            </a:r>
          </a:p>
        </p:txBody>
      </p:sp>
    </p:spTree>
    <p:extLst>
      <p:ext uri="{BB962C8B-B14F-4D97-AF65-F5344CB8AC3E}">
        <p14:creationId xmlns:p14="http://schemas.microsoft.com/office/powerpoint/2010/main" val="110900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Comprehensive comparison of public and contract prison includes avoidable costs and performance. </a:t>
            </a:r>
          </a:p>
          <a:p>
            <a:r>
              <a:rPr lang="en-US" dirty="0" smtClean="0"/>
              <a:t>Evidence suggests that contracts with private contractors could be detailed enough and include quantitative measures to assure performance at the level and quality of state prisons.</a:t>
            </a:r>
          </a:p>
          <a:p>
            <a:r>
              <a:rPr lang="en-US" dirty="0" smtClean="0"/>
              <a:t>Government regulation &amp; oversight can assure required performance.</a:t>
            </a:r>
          </a:p>
          <a:p>
            <a:r>
              <a:rPr lang="en-US" dirty="0" smtClean="0"/>
              <a:t>As more public and private entities are involved, competition substitutes for some gov’t oversight.</a:t>
            </a:r>
            <a:endParaRPr lang="en-US" dirty="0"/>
          </a:p>
        </p:txBody>
      </p:sp>
    </p:spTree>
    <p:extLst>
      <p:ext uri="{BB962C8B-B14F-4D97-AF65-F5344CB8AC3E}">
        <p14:creationId xmlns:p14="http://schemas.microsoft.com/office/powerpoint/2010/main" val="391503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t>Reason 1: Overcrowded Prison in Ca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2" y="1981200"/>
            <a:ext cx="570547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45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782637"/>
          </a:xfrm>
        </p:spPr>
        <p:txBody>
          <a:bodyPr/>
          <a:lstStyle/>
          <a:p>
            <a:r>
              <a:rPr lang="en-US" dirty="0" smtClean="0"/>
              <a:t>Reason 1</a:t>
            </a:r>
            <a:endParaRPr lang="en-US" dirty="0"/>
          </a:p>
        </p:txBody>
      </p:sp>
      <p:sp>
        <p:nvSpPr>
          <p:cNvPr id="3" name="Subtitle 2"/>
          <p:cNvSpPr>
            <a:spLocks noGrp="1"/>
          </p:cNvSpPr>
          <p:nvPr>
            <p:ph type="subTitle" idx="1"/>
          </p:nvPr>
        </p:nvSpPr>
        <p:spPr>
          <a:xfrm>
            <a:off x="1371600" y="3124200"/>
            <a:ext cx="6324600" cy="3352800"/>
          </a:xfrm>
        </p:spPr>
        <p:txBody>
          <a:bodyPr/>
          <a:lstStyle/>
          <a:p>
            <a:pPr algn="l"/>
            <a:r>
              <a:rPr lang="en-US" dirty="0"/>
              <a:t>Overcrowding requires that the long run avoidable costs be compared against the contractor’s price. </a:t>
            </a:r>
          </a:p>
        </p:txBody>
      </p:sp>
    </p:spTree>
    <p:extLst>
      <p:ext uri="{BB962C8B-B14F-4D97-AF65-F5344CB8AC3E}">
        <p14:creationId xmlns:p14="http://schemas.microsoft.com/office/powerpoint/2010/main" val="96350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Overcrowding Avoidable Costs </a:t>
            </a:r>
            <a:endParaRPr lang="en-US" dirty="0"/>
          </a:p>
        </p:txBody>
      </p:sp>
      <p:sp>
        <p:nvSpPr>
          <p:cNvPr id="3" name="Content Placeholder 2"/>
          <p:cNvSpPr>
            <a:spLocks noGrp="1"/>
          </p:cNvSpPr>
          <p:nvPr>
            <p:ph idx="1"/>
          </p:nvPr>
        </p:nvSpPr>
        <p:spPr/>
        <p:txBody>
          <a:bodyPr>
            <a:normAutofit/>
          </a:bodyPr>
          <a:lstStyle/>
          <a:p>
            <a:pPr marL="0" indent="0">
              <a:buNone/>
            </a:pPr>
            <a:r>
              <a:rPr lang="en-US" dirty="0"/>
              <a:t>Whenever overcrowding exists, the statutory requirement is less relevant since the overcrowding has to be alleviated in a timely fashion. California is a classic example of the cost encountered by failing to avoid substantial overcrowding and because private prisons are prevented from operating in the state. Overcrowding requires that the long run avoidable costs be compared against the contractor’s price. The long run costs are appropriate because the state avoids building its own prisons. </a:t>
            </a:r>
          </a:p>
        </p:txBody>
      </p:sp>
    </p:spTree>
    <p:extLst>
      <p:ext uri="{BB962C8B-B14F-4D97-AF65-F5344CB8AC3E}">
        <p14:creationId xmlns:p14="http://schemas.microsoft.com/office/powerpoint/2010/main" val="315535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Overcrowding: lower costs but </a:t>
            </a:r>
            <a:r>
              <a:rPr lang="en-US" dirty="0"/>
              <a:t>D</a:t>
            </a:r>
            <a:r>
              <a:rPr lang="en-US" dirty="0" smtClean="0"/>
              <a:t>iminished Performance</a:t>
            </a:r>
            <a:endParaRPr lang="en-US" dirty="0"/>
          </a:p>
        </p:txBody>
      </p:sp>
      <p:sp>
        <p:nvSpPr>
          <p:cNvPr id="3" name="Content Placeholder 2"/>
          <p:cNvSpPr>
            <a:spLocks noGrp="1"/>
          </p:cNvSpPr>
          <p:nvPr>
            <p:ph idx="1"/>
          </p:nvPr>
        </p:nvSpPr>
        <p:spPr/>
        <p:txBody>
          <a:bodyPr>
            <a:normAutofit/>
          </a:bodyPr>
          <a:lstStyle/>
          <a:p>
            <a:pPr marL="0" indent="0">
              <a:buNone/>
            </a:pPr>
            <a:r>
              <a:rPr lang="en-US" dirty="0"/>
              <a:t>Overcrowding as in California and Ohio reduces both the short and long run costs per inmate per day </a:t>
            </a:r>
            <a:r>
              <a:rPr lang="en-US" dirty="0" smtClean="0"/>
              <a:t>however </a:t>
            </a:r>
            <a:r>
              <a:rPr lang="en-US" dirty="0"/>
              <a:t>at the same time diminishes the quality of incarceration and security of inmates and correctional officers.  Clearly, the overcrowding reduces the state per inmate costs compared to the private contractor’s price at the facility’s designed occupancy rate.  This means that in the case of overcrowding state costs are biased downwards. </a:t>
            </a:r>
          </a:p>
        </p:txBody>
      </p:sp>
    </p:spTree>
    <p:extLst>
      <p:ext uri="{BB962C8B-B14F-4D97-AF65-F5344CB8AC3E}">
        <p14:creationId xmlns:p14="http://schemas.microsoft.com/office/powerpoint/2010/main" val="270594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 2: Old &amp; requires renovation</a:t>
            </a:r>
            <a:endParaRPr lang="en-US" dirty="0"/>
          </a:p>
        </p:txBody>
      </p:sp>
      <p:sp>
        <p:nvSpPr>
          <p:cNvPr id="3" name="Content Placeholder 2"/>
          <p:cNvSpPr>
            <a:spLocks noGrp="1"/>
          </p:cNvSpPr>
          <p:nvPr>
            <p:ph idx="1"/>
          </p:nvPr>
        </p:nvSpPr>
        <p:spPr>
          <a:xfrm flipV="1">
            <a:off x="685800" y="1524000"/>
            <a:ext cx="8001000" cy="76199"/>
          </a:xfrm>
        </p:spPr>
        <p:txBody>
          <a:bodyPr>
            <a:normAutofit fontScale="25000" lnSpcReduction="20000"/>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1660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75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TotalTime>
  <Words>2629</Words>
  <Application>Microsoft Office PowerPoint</Application>
  <PresentationFormat>On-screen Show (4:3)</PresentationFormat>
  <Paragraphs>117</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Comparison of prison costs and contractor pricing: towards a more competitive model for the prison market  June 22, 2016   Drs. Simon Hakim and Erwin A. Blackstone Professors of Economics at Temple University Center for Competitive Government Philadelphia, Pennsylvania E-mail: hakim@temple.edu; Erwin.blackstone@temple.edu  The authors would like to thank members of the private corrections industry, CCA, MTC, and the GEO Group for their partial funding of this project.  </vt:lpstr>
      <vt:lpstr>Principles of Analysis</vt:lpstr>
      <vt:lpstr> Avoidable Costs</vt:lpstr>
      <vt:lpstr>Performance</vt:lpstr>
      <vt:lpstr>Reason 1: Overcrowded Prison in Ca</vt:lpstr>
      <vt:lpstr>Reason 1</vt:lpstr>
      <vt:lpstr>Overcrowding Avoidable Costs </vt:lpstr>
      <vt:lpstr>Overcrowding: lower costs but Diminished Performance</vt:lpstr>
      <vt:lpstr>Reason 2: Old &amp; requires renovation</vt:lpstr>
      <vt:lpstr>Reason 2: Old &amp; requires renovation</vt:lpstr>
      <vt:lpstr>Reason 2</vt:lpstr>
      <vt:lpstr>Reason 3: Savings</vt:lpstr>
      <vt:lpstr>Reason 3</vt:lpstr>
      <vt:lpstr>Reason 3</vt:lpstr>
      <vt:lpstr>Reason 4</vt:lpstr>
      <vt:lpstr>Reason 4</vt:lpstr>
      <vt:lpstr>Savings from Contracting Out</vt:lpstr>
      <vt:lpstr>Saving Per Inmate Per Day</vt:lpstr>
      <vt:lpstr>Performance</vt:lpstr>
      <vt:lpstr>Findings</vt:lpstr>
      <vt:lpstr>Sources for Savings from Contracting Out</vt:lpstr>
      <vt:lpstr>Sources of Savings from Contracting Out</vt:lpstr>
      <vt:lpstr>Sources of Savings from Contracting Out</vt:lpstr>
      <vt:lpstr>Sources of Savings from Contracting Out </vt:lpstr>
      <vt:lpstr>Sources of Savings from Contracting Out</vt:lpstr>
      <vt:lpstr>Contracting Out Serves the State a pressure Valve </vt:lpstr>
      <vt:lpstr>Sources of long Run Savings</vt:lpstr>
      <vt:lpstr>Why are contract savings so high?</vt:lpstr>
      <vt:lpstr>Recommendation: Managed Competition</vt:lpstr>
      <vt:lpstr>Recommendation: Managed Competition</vt:lpstr>
      <vt:lpstr>Benefits of Managed Competition</vt:lpstr>
      <vt:lpstr>Benefits of Managed Competition</vt:lpstr>
      <vt:lpstr>Benefits of Managed Competition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Analysis of Public and Contractor-Operated Prisons   December 2, 2013   Drs. Simon Hakim and Erwin A. Blackstone Professors of Economics at Temple University Center for Competitive Government Philadelphia, Pennsylvania E-mail: hakim@temple.edu; Erwin.blackstone@temple.edu</dc:title>
  <dc:creator>Rami</dc:creator>
  <cp:lastModifiedBy>Simon Hakim</cp:lastModifiedBy>
  <cp:revision>71</cp:revision>
  <cp:lastPrinted>2015-11-03T16:12:28Z</cp:lastPrinted>
  <dcterms:created xsi:type="dcterms:W3CDTF">2014-02-01T14:42:01Z</dcterms:created>
  <dcterms:modified xsi:type="dcterms:W3CDTF">2016-06-21T19:18:08Z</dcterms:modified>
</cp:coreProperties>
</file>