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handoutMasterIdLst>
    <p:handoutMasterId r:id="rId61"/>
  </p:handoutMasterIdLst>
  <p:sldIdLst>
    <p:sldId id="256" r:id="rId2"/>
    <p:sldId id="257" r:id="rId3"/>
    <p:sldId id="258" r:id="rId4"/>
    <p:sldId id="259" r:id="rId5"/>
    <p:sldId id="282" r:id="rId6"/>
    <p:sldId id="261" r:id="rId7"/>
    <p:sldId id="286" r:id="rId8"/>
    <p:sldId id="263" r:id="rId9"/>
    <p:sldId id="264" r:id="rId10"/>
    <p:sldId id="265" r:id="rId11"/>
    <p:sldId id="266" r:id="rId12"/>
    <p:sldId id="283" r:id="rId13"/>
    <p:sldId id="284" r:id="rId14"/>
    <p:sldId id="270" r:id="rId15"/>
    <p:sldId id="271" r:id="rId16"/>
    <p:sldId id="272" r:id="rId17"/>
    <p:sldId id="273" r:id="rId18"/>
    <p:sldId id="295" r:id="rId19"/>
    <p:sldId id="325" r:id="rId20"/>
    <p:sldId id="296" r:id="rId21"/>
    <p:sldId id="277" r:id="rId22"/>
    <p:sldId id="297" r:id="rId23"/>
    <p:sldId id="298" r:id="rId24"/>
    <p:sldId id="299" r:id="rId25"/>
    <p:sldId id="300" r:id="rId26"/>
    <p:sldId id="280" r:id="rId27"/>
    <p:sldId id="281" r:id="rId28"/>
    <p:sldId id="287" r:id="rId29"/>
    <p:sldId id="289" r:id="rId30"/>
    <p:sldId id="291" r:id="rId31"/>
    <p:sldId id="288" r:id="rId32"/>
    <p:sldId id="294" r:id="rId33"/>
    <p:sldId id="292" r:id="rId34"/>
    <p:sldId id="290" r:id="rId35"/>
    <p:sldId id="293" r:id="rId36"/>
    <p:sldId id="313" r:id="rId37"/>
    <p:sldId id="314" r:id="rId38"/>
    <p:sldId id="315" r:id="rId39"/>
    <p:sldId id="316" r:id="rId40"/>
    <p:sldId id="317" r:id="rId41"/>
    <p:sldId id="318" r:id="rId42"/>
    <p:sldId id="319" r:id="rId43"/>
    <p:sldId id="309" r:id="rId44"/>
    <p:sldId id="310" r:id="rId45"/>
    <p:sldId id="320" r:id="rId46"/>
    <p:sldId id="321" r:id="rId47"/>
    <p:sldId id="301" r:id="rId48"/>
    <p:sldId id="303" r:id="rId49"/>
    <p:sldId id="304" r:id="rId50"/>
    <p:sldId id="305" r:id="rId51"/>
    <p:sldId id="306" r:id="rId52"/>
    <p:sldId id="307" r:id="rId53"/>
    <p:sldId id="308" r:id="rId54"/>
    <p:sldId id="311" r:id="rId55"/>
    <p:sldId id="312" r:id="rId56"/>
    <p:sldId id="324" r:id="rId57"/>
    <p:sldId id="322" r:id="rId58"/>
    <p:sldId id="32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0" autoAdjust="0"/>
    <p:restoredTop sz="92980" autoAdjust="0"/>
  </p:normalViewPr>
  <p:slideViewPr>
    <p:cSldViewPr>
      <p:cViewPr varScale="1">
        <p:scale>
          <a:sx n="70" d="100"/>
          <a:sy n="70" d="100"/>
        </p:scale>
        <p:origin x="-119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18" Type="http://schemas.openxmlformats.org/officeDocument/2006/relationships/image" Target="../media/image24.wmf"/><Relationship Id="rId3" Type="http://schemas.openxmlformats.org/officeDocument/2006/relationships/image" Target="../media/image10.wmf"/><Relationship Id="rId21" Type="http://schemas.openxmlformats.org/officeDocument/2006/relationships/image" Target="../media/image27.wmf"/><Relationship Id="rId7" Type="http://schemas.openxmlformats.org/officeDocument/2006/relationships/image" Target="../media/image14.wmf"/><Relationship Id="rId12" Type="http://schemas.openxmlformats.org/officeDocument/2006/relationships/image" Target="../media/image19.wmf"/><Relationship Id="rId17" Type="http://schemas.openxmlformats.org/officeDocument/2006/relationships/image" Target="../media/image23.wmf"/><Relationship Id="rId2" Type="http://schemas.openxmlformats.org/officeDocument/2006/relationships/image" Target="../media/image9.wmf"/><Relationship Id="rId16" Type="http://schemas.openxmlformats.org/officeDocument/2006/relationships/image" Target="../media/image3.wmf"/><Relationship Id="rId20" Type="http://schemas.openxmlformats.org/officeDocument/2006/relationships/image" Target="../media/image26.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5" Type="http://schemas.openxmlformats.org/officeDocument/2006/relationships/image" Target="../media/image22.wmf"/><Relationship Id="rId10" Type="http://schemas.openxmlformats.org/officeDocument/2006/relationships/image" Target="../media/image17.wmf"/><Relationship Id="rId19" Type="http://schemas.openxmlformats.org/officeDocument/2006/relationships/image" Target="../media/image25.wmf"/><Relationship Id="rId4" Type="http://schemas.openxmlformats.org/officeDocument/2006/relationships/image" Target="../media/image11.wmf"/><Relationship Id="rId9" Type="http://schemas.openxmlformats.org/officeDocument/2006/relationships/image" Target="../media/image16.wmf"/><Relationship Id="rId1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277E8C-5A06-4249-883B-CC360C35EDCE}" type="datetimeFigureOut">
              <a:rPr lang="en-US" smtClean="0"/>
              <a:pPr/>
              <a:t>5/13/2012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F8AE72-CA52-42E3-9DFA-D61C3A675594}" type="slidenum">
              <a:rPr lang="en-US" smtClean="0"/>
              <a:pPr/>
              <a:t>‹#›</a:t>
            </a:fld>
            <a:endParaRPr lang="en-US"/>
          </a:p>
        </p:txBody>
      </p:sp>
    </p:spTree>
    <p:extLst>
      <p:ext uri="{BB962C8B-B14F-4D97-AF65-F5344CB8AC3E}">
        <p14:creationId xmlns:p14="http://schemas.microsoft.com/office/powerpoint/2010/main" xmlns="" val="2000181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72F3A-D87F-4022-8816-E4B6FFDA666F}" type="datetimeFigureOut">
              <a:rPr lang="en-US" smtClean="0"/>
              <a:pPr/>
              <a:t>5/13/2012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1A43E-ECFC-4213-8808-A8C6EB0B9F9E}" type="slidenum">
              <a:rPr lang="en-US" smtClean="0"/>
              <a:pPr/>
              <a:t>‹#›</a:t>
            </a:fld>
            <a:endParaRPr lang="en-US" dirty="0"/>
          </a:p>
        </p:txBody>
      </p:sp>
    </p:spTree>
    <p:extLst>
      <p:ext uri="{BB962C8B-B14F-4D97-AF65-F5344CB8AC3E}">
        <p14:creationId xmlns:p14="http://schemas.microsoft.com/office/powerpoint/2010/main" xmlns="" val="357752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18</a:t>
            </a:fld>
            <a:endParaRPr lang="en-US"/>
          </a:p>
        </p:txBody>
      </p:sp>
    </p:spTree>
    <p:extLst>
      <p:ext uri="{BB962C8B-B14F-4D97-AF65-F5344CB8AC3E}">
        <p14:creationId xmlns:p14="http://schemas.microsoft.com/office/powerpoint/2010/main" xmlns="" val="310860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20</a:t>
            </a:fld>
            <a:endParaRPr lang="en-US"/>
          </a:p>
        </p:txBody>
      </p:sp>
    </p:spTree>
    <p:extLst>
      <p:ext uri="{BB962C8B-B14F-4D97-AF65-F5344CB8AC3E}">
        <p14:creationId xmlns:p14="http://schemas.microsoft.com/office/powerpoint/2010/main" xmlns="" val="87837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21</a:t>
            </a:fld>
            <a:endParaRPr lang="en-US"/>
          </a:p>
        </p:txBody>
      </p:sp>
    </p:spTree>
    <p:extLst>
      <p:ext uri="{BB962C8B-B14F-4D97-AF65-F5344CB8AC3E}">
        <p14:creationId xmlns:p14="http://schemas.microsoft.com/office/powerpoint/2010/main" xmlns="" val="104593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22</a:t>
            </a:fld>
            <a:endParaRPr lang="en-US"/>
          </a:p>
        </p:txBody>
      </p:sp>
    </p:spTree>
    <p:extLst>
      <p:ext uri="{BB962C8B-B14F-4D97-AF65-F5344CB8AC3E}">
        <p14:creationId xmlns:p14="http://schemas.microsoft.com/office/powerpoint/2010/main" xmlns="" val="125917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price was P and the number of trips was Q.  The triangle PDR was the CS.  Now, the P is P1.</a:t>
            </a:r>
            <a:r>
              <a:rPr lang="en-US" baseline="0" dirty="0" smtClean="0"/>
              <a:t>  The CS increased from PDR to PP</a:t>
            </a:r>
            <a:r>
              <a:rPr lang="en-US" sz="1200" baseline="0" dirty="0" smtClean="0"/>
              <a:t>1R1R which can be split to: cost savings </a:t>
            </a:r>
            <a:r>
              <a:rPr lang="en-US" sz="1800" baseline="0" dirty="0" smtClean="0"/>
              <a:t>PP</a:t>
            </a:r>
            <a:r>
              <a:rPr lang="en-US" sz="1100" baseline="0" dirty="0" smtClean="0"/>
              <a:t>1</a:t>
            </a:r>
            <a:r>
              <a:rPr lang="en-US" sz="1200" baseline="0" dirty="0" smtClean="0"/>
              <a:t>SR on the original number of trips made OQ plus CS on the additional trips undertaken (QQ1) SRR1 by same or other motorists.  Since we do not know usually the additional number of users– the cost savings rectangle can be accepted as a </a:t>
            </a:r>
            <a:r>
              <a:rPr lang="en-US" sz="1200" b="1" baseline="0" dirty="0" smtClean="0"/>
              <a:t>minimum</a:t>
            </a:r>
            <a:r>
              <a:rPr lang="en-US" sz="1200" b="0" baseline="0" dirty="0" smtClean="0"/>
              <a:t> estimate of savings.</a:t>
            </a:r>
            <a:r>
              <a:rPr lang="en-US" sz="1200" baseline="0" dirty="0" smtClean="0"/>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23</a:t>
            </a:fld>
            <a:endParaRPr lang="en-US"/>
          </a:p>
        </p:txBody>
      </p:sp>
    </p:spTree>
    <p:extLst>
      <p:ext uri="{BB962C8B-B14F-4D97-AF65-F5344CB8AC3E}">
        <p14:creationId xmlns:p14="http://schemas.microsoft.com/office/powerpoint/2010/main" xmlns="" val="20918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24</a:t>
            </a:fld>
            <a:endParaRPr lang="en-US"/>
          </a:p>
        </p:txBody>
      </p:sp>
    </p:spTree>
    <p:extLst>
      <p:ext uri="{BB962C8B-B14F-4D97-AF65-F5344CB8AC3E}">
        <p14:creationId xmlns:p14="http://schemas.microsoft.com/office/powerpoint/2010/main" xmlns="" val="127739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25</a:t>
            </a:fld>
            <a:endParaRPr lang="en-US"/>
          </a:p>
        </p:txBody>
      </p:sp>
    </p:spTree>
    <p:extLst>
      <p:ext uri="{BB962C8B-B14F-4D97-AF65-F5344CB8AC3E}">
        <p14:creationId xmlns:p14="http://schemas.microsoft.com/office/powerpoint/2010/main" xmlns="" val="32103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26</a:t>
            </a:fld>
            <a:endParaRPr lang="en-US"/>
          </a:p>
        </p:txBody>
      </p:sp>
    </p:spTree>
    <p:extLst>
      <p:ext uri="{BB962C8B-B14F-4D97-AF65-F5344CB8AC3E}">
        <p14:creationId xmlns:p14="http://schemas.microsoft.com/office/powerpoint/2010/main" xmlns="" val="286008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Started in 1844 by Dupuit’s classic paper on the utility of public works. The Rivers &amp; Harbors Act of 1902 required that the evaluation of plans reflect not just the costs of navigation improvements but also the benefits.  </a:t>
            </a:r>
          </a:p>
          <a:p>
            <a:pPr marL="171450" indent="-171450">
              <a:buFont typeface="Arial" pitchFamily="34" charset="0"/>
              <a:buChar char="•"/>
            </a:pPr>
            <a:r>
              <a:rPr lang="en-US" dirty="0" smtClean="0"/>
              <a:t>In 1950, the Subcommittee on Costs &amp; Benefits of the U.S. Interagency River Basin Committee developed a general primer (the “Green Book”) for the application of C-B Analysis to water resources projects.  However, the single criterion was the contribution to national income; it was conceptually derived from the theory of the firm and the firm’s maximization of profits.  It was still prepared as the profitability of each alternative over time.  Thus,</a:t>
            </a:r>
            <a:r>
              <a:rPr lang="en-US" baseline="0" dirty="0" smtClean="0"/>
              <a:t> the receipts and expenses accruing to the entrepreneur for each year and compared to the capital initial investment all discounted to present value.  The project is developed up to the point where MR=MC.</a:t>
            </a:r>
          </a:p>
          <a:p>
            <a:pPr marL="171450" indent="-171450">
              <a:buFont typeface="Arial" pitchFamily="34" charset="0"/>
              <a:buChar char="•"/>
            </a:pPr>
            <a:r>
              <a:rPr lang="en-US" baseline="0" dirty="0" smtClean="0"/>
              <a:t>Barriers do exist to the flow of funds and resources.  Market prices do not express the values of C’s and B’s.  Some C’s and B’s can not be quantified.  External effects are particularly evident in public sector investments.  </a:t>
            </a:r>
            <a:r>
              <a:rPr lang="en-US" dirty="0" smtClean="0"/>
              <a:t> </a:t>
            </a:r>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10</a:t>
            </a:fld>
            <a:endParaRPr lang="en-US"/>
          </a:p>
        </p:txBody>
      </p:sp>
    </p:spTree>
    <p:extLst>
      <p:ext uri="{BB962C8B-B14F-4D97-AF65-F5344CB8AC3E}">
        <p14:creationId xmlns:p14="http://schemas.microsoft.com/office/powerpoint/2010/main" xmlns="" val="212009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DPV= ∑(Bi-</a:t>
            </a:r>
            <a:r>
              <a:rPr lang="en-US" dirty="0" err="1" smtClean="0"/>
              <a:t>Ci</a:t>
            </a:r>
            <a:r>
              <a:rPr lang="en-US" dirty="0" smtClean="0"/>
              <a:t>)/(1+r)</a:t>
            </a:r>
          </a:p>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12</a:t>
            </a:fld>
            <a:endParaRPr lang="en-US"/>
          </a:p>
        </p:txBody>
      </p:sp>
    </p:spTree>
    <p:extLst>
      <p:ext uri="{BB962C8B-B14F-4D97-AF65-F5344CB8AC3E}">
        <p14:creationId xmlns:p14="http://schemas.microsoft.com/office/powerpoint/2010/main" xmlns="" val="415176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DPV=(∑Bi/(1+r))/(∑</a:t>
            </a:r>
            <a:r>
              <a:rPr lang="en-US" dirty="0" err="1" smtClean="0"/>
              <a:t>Ci</a:t>
            </a:r>
            <a:r>
              <a:rPr lang="en-US" dirty="0" smtClean="0"/>
              <a:t>/(1+r)) &gt; 1</a:t>
            </a:r>
          </a:p>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13</a:t>
            </a:fld>
            <a:endParaRPr lang="en-US"/>
          </a:p>
        </p:txBody>
      </p:sp>
    </p:spTree>
    <p:extLst>
      <p:ext uri="{BB962C8B-B14F-4D97-AF65-F5344CB8AC3E}">
        <p14:creationId xmlns:p14="http://schemas.microsoft.com/office/powerpoint/2010/main" xmlns="" val="202212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1A43E-ECFC-4213-8808-A8C6EB0B9F9E}" type="slidenum">
              <a:rPr lang="en-US" smtClean="0"/>
              <a:pPr/>
              <a:t>16</a:t>
            </a:fld>
            <a:endParaRPr lang="en-US"/>
          </a:p>
        </p:txBody>
      </p:sp>
    </p:spTree>
    <p:extLst>
      <p:ext uri="{BB962C8B-B14F-4D97-AF65-F5344CB8AC3E}">
        <p14:creationId xmlns:p14="http://schemas.microsoft.com/office/powerpoint/2010/main" xmlns="" val="363516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5BF61C4-5773-4193-B80A-C67AE233CAF5}" type="datetime1">
              <a:rPr lang="en-US" smtClean="0"/>
              <a:pPr/>
              <a:t>5/13/2012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7C6E79-21BB-412C-A8C1-14AF5C318E07}"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25A11A-F1A8-4584-9F80-3D9430B80DF2}" type="datetime1">
              <a:rPr lang="en-US" smtClean="0"/>
              <a:pPr/>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7C6E79-21BB-412C-A8C1-14AF5C318E0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27C6E79-21BB-412C-A8C1-14AF5C318E07}"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0B9880-7558-43F8-8EDE-6C6E9429E2ED}" type="datetime1">
              <a:rPr lang="en-US" smtClean="0"/>
              <a:pPr/>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06C90C-ECC6-47C7-B1B3-BD0E72783B86}" type="datetime1">
              <a:rPr lang="en-US" smtClean="0"/>
              <a:pPr/>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27C6E79-21BB-412C-A8C1-14AF5C318E07}"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069C8F6-0DD8-43FD-AC9F-792129BFEF00}" type="datetime1">
              <a:rPr lang="en-US" smtClean="0"/>
              <a:pPr/>
              <a:t>5/13/2012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7C6E79-21BB-412C-A8C1-14AF5C318E07}"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5FA25BA-14A0-4AD4-8681-A1344322A691}" type="datetime1">
              <a:rPr lang="en-US" smtClean="0"/>
              <a:pPr/>
              <a:t>5/13/2012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7C6E79-21BB-412C-A8C1-14AF5C318E07}"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A7A4D4-3BE2-4D1D-A07B-B2FD104BCAE1}" type="datetime1">
              <a:rPr lang="en-US" smtClean="0"/>
              <a:pPr/>
              <a:t>5/13/2012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27C6E79-21BB-412C-A8C1-14AF5C318E07}"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2B7360-E904-4454-A1D0-8838B5CC8CB2}" type="datetime1">
              <a:rPr lang="en-US" smtClean="0"/>
              <a:pPr/>
              <a:t>5/13/2012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27C6E79-21BB-412C-A8C1-14AF5C318E0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21B4349-DCF7-4B86-A879-FB699E529054}" type="datetime1">
              <a:rPr lang="en-US" smtClean="0"/>
              <a:pPr/>
              <a:t>5/13/2012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27C6E79-21BB-412C-A8C1-14AF5C318E0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27C6E79-21BB-412C-A8C1-14AF5C318E07}"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F239A19-D989-471E-9D9B-DB6E6B2F5DFF}" type="datetime1">
              <a:rPr lang="en-US" smtClean="0"/>
              <a:pPr/>
              <a:t>5/13/2012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27C6E79-21BB-412C-A8C1-14AF5C318E07}"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F33DECB-183E-486A-8A04-50B0B2F2E506}" type="datetime1">
              <a:rPr lang="en-US" smtClean="0"/>
              <a:pPr/>
              <a:t>5/13/2012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85BC94E-5881-4E1B-8640-A575F66CCCC5}" type="datetime1">
              <a:rPr lang="en-US" smtClean="0"/>
              <a:pPr/>
              <a:t>5/13/2012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27C6E79-21BB-412C-A8C1-14AF5C318E07}"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ox.temple.edu/cc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oleObject" Target="../embeddings/oleObject18.bin"/><Relationship Id="rId3" Type="http://schemas.openxmlformats.org/officeDocument/2006/relationships/notesSlide" Target="../notesSlides/notesSlide17.xml"/><Relationship Id="rId21" Type="http://schemas.openxmlformats.org/officeDocument/2006/relationships/oleObject" Target="../embeddings/oleObject21.bin"/><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7.bin"/><Relationship Id="rId25" Type="http://schemas.openxmlformats.org/officeDocument/2006/relationships/image" Target="../media/image28.jpeg"/><Relationship Id="rId2" Type="http://schemas.openxmlformats.org/officeDocument/2006/relationships/slideLayout" Target="../slideLayouts/slideLayout7.xml"/><Relationship Id="rId16" Type="http://schemas.openxmlformats.org/officeDocument/2006/relationships/oleObject" Target="../embeddings/oleObject16.bin"/><Relationship Id="rId20"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24" Type="http://schemas.openxmlformats.org/officeDocument/2006/relationships/oleObject" Target="../embeddings/oleObject24.bin"/><Relationship Id="rId5" Type="http://schemas.openxmlformats.org/officeDocument/2006/relationships/oleObject" Target="../embeddings/oleObject5.bin"/><Relationship Id="rId15" Type="http://schemas.openxmlformats.org/officeDocument/2006/relationships/oleObject" Target="../embeddings/oleObject15.bin"/><Relationship Id="rId23" Type="http://schemas.openxmlformats.org/officeDocument/2006/relationships/oleObject" Target="../embeddings/oleObject23.bin"/><Relationship Id="rId10" Type="http://schemas.openxmlformats.org/officeDocument/2006/relationships/oleObject" Target="../embeddings/oleObject10.bin"/><Relationship Id="rId19" Type="http://schemas.openxmlformats.org/officeDocument/2006/relationships/oleObject" Target="../embeddings/oleObject19.bin"/><Relationship Id="rId4" Type="http://schemas.openxmlformats.org/officeDocument/2006/relationships/oleObject" Target="../embeddings/oleObject4.bin"/><Relationship Id="rId9" Type="http://schemas.openxmlformats.org/officeDocument/2006/relationships/oleObject" Target="../embeddings/oleObject9.bin"/><Relationship Id="rId14" Type="http://schemas.openxmlformats.org/officeDocument/2006/relationships/oleObject" Target="../embeddings/oleObject14.bin"/><Relationship Id="rId22"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05200"/>
            <a:ext cx="6400800" cy="2133600"/>
          </a:xfrm>
        </p:spPr>
        <p:txBody>
          <a:bodyPr>
            <a:normAutofit lnSpcReduction="10000"/>
          </a:bodyPr>
          <a:lstStyle/>
          <a:p>
            <a:r>
              <a:rPr lang="en-US" sz="1800" dirty="0" smtClean="0"/>
              <a:t>Dr. Simon Hakim, Director</a:t>
            </a:r>
          </a:p>
          <a:p>
            <a:r>
              <a:rPr lang="en-US" sz="1800" dirty="0" smtClean="0"/>
              <a:t>Center for Competitive Government</a:t>
            </a:r>
          </a:p>
          <a:p>
            <a:r>
              <a:rPr lang="en-US" sz="1800" dirty="0" smtClean="0"/>
              <a:t>And Professor of Economics</a:t>
            </a:r>
          </a:p>
          <a:p>
            <a:r>
              <a:rPr lang="en-US" sz="1800" dirty="0" smtClean="0"/>
              <a:t>Temple University</a:t>
            </a:r>
          </a:p>
          <a:p>
            <a:r>
              <a:rPr lang="en-US" sz="1800" dirty="0" smtClean="0">
                <a:hlinkClick r:id="rId2"/>
              </a:rPr>
              <a:t>www.fox.temple.edu/ccg</a:t>
            </a:r>
            <a:endParaRPr lang="en-US" sz="1800" dirty="0" smtClean="0"/>
          </a:p>
          <a:p>
            <a:r>
              <a:rPr lang="en-US" sz="1800" dirty="0" smtClean="0"/>
              <a:t>hakim@temple.edu</a:t>
            </a:r>
          </a:p>
          <a:p>
            <a:endParaRPr lang="en-US" sz="2000"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1</a:t>
            </a:fld>
            <a:endParaRPr lang="en-US" dirty="0"/>
          </a:p>
        </p:txBody>
      </p:sp>
      <p:sp>
        <p:nvSpPr>
          <p:cNvPr id="2" name="Title 1"/>
          <p:cNvSpPr>
            <a:spLocks noGrp="1"/>
          </p:cNvSpPr>
          <p:nvPr>
            <p:ph type="ctrTitle"/>
          </p:nvPr>
        </p:nvSpPr>
        <p:spPr/>
        <p:txBody>
          <a:bodyPr/>
          <a:lstStyle/>
          <a:p>
            <a:r>
              <a:rPr lang="en-US" dirty="0" smtClean="0"/>
              <a:t>Planning &amp; Evaluation of Public Programs</a:t>
            </a:r>
            <a:endParaRPr lang="en-US" dirty="0"/>
          </a:p>
        </p:txBody>
      </p:sp>
    </p:spTree>
    <p:extLst>
      <p:ext uri="{BB962C8B-B14F-4D97-AF65-F5344CB8AC3E}">
        <p14:creationId xmlns:p14="http://schemas.microsoft.com/office/powerpoint/2010/main" xmlns="" val="2114741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10</a:t>
            </a:fld>
            <a:endParaRPr lang="en-US"/>
          </a:p>
        </p:txBody>
      </p:sp>
      <p:sp>
        <p:nvSpPr>
          <p:cNvPr id="3" name="Content Placeholder 2"/>
          <p:cNvSpPr>
            <a:spLocks noGrp="1"/>
          </p:cNvSpPr>
          <p:nvPr>
            <p:ph sz="quarter" idx="1"/>
          </p:nvPr>
        </p:nvSpPr>
        <p:spPr/>
        <p:txBody>
          <a:bodyPr>
            <a:normAutofit/>
          </a:bodyPr>
          <a:lstStyle/>
          <a:p>
            <a:r>
              <a:rPr lang="en-US" sz="2000" dirty="0" smtClean="0"/>
              <a:t>1844 Dupuit’s Classical paper on the utility of public works.</a:t>
            </a:r>
          </a:p>
          <a:p>
            <a:r>
              <a:rPr lang="en-US" sz="2000" dirty="0" smtClean="0"/>
              <a:t>The Rivers &amp; Harbors Act, 1902.  Navigation improvement require consideration of not just the costs but also the benefits.</a:t>
            </a:r>
          </a:p>
          <a:p>
            <a:r>
              <a:rPr lang="en-US" sz="2000" dirty="0" smtClean="0"/>
              <a:t>The “Green Book”, 1950.  Overtime contribution to national income; Discounted net receipts of costs expected to the entrepreneur invested up to MR=MC.  Maximization of profits to the public firm is equal to Maximization of social welfare exists if:</a:t>
            </a:r>
          </a:p>
          <a:p>
            <a:pPr marL="0" indent="0">
              <a:buNone/>
            </a:pPr>
            <a:r>
              <a:rPr lang="en-US" sz="2000" dirty="0"/>
              <a:t> </a:t>
            </a:r>
            <a:r>
              <a:rPr lang="en-US" sz="2000" dirty="0" smtClean="0"/>
              <a:t>    (1)No barriers exist to the flow of funds and resources.</a:t>
            </a:r>
          </a:p>
          <a:p>
            <a:pPr marL="0" indent="0">
              <a:buNone/>
            </a:pPr>
            <a:r>
              <a:rPr lang="en-US" sz="2000" dirty="0"/>
              <a:t> </a:t>
            </a:r>
            <a:r>
              <a:rPr lang="en-US" sz="2000" dirty="0" smtClean="0"/>
              <a:t>    (2)Benefits and costs can be determined for both at competitive market   P’s</a:t>
            </a:r>
          </a:p>
          <a:p>
            <a:pPr marL="0" indent="0">
              <a:buNone/>
            </a:pPr>
            <a:r>
              <a:rPr lang="en-US" sz="2000" dirty="0"/>
              <a:t> </a:t>
            </a:r>
            <a:r>
              <a:rPr lang="en-US" sz="2000" dirty="0" smtClean="0"/>
              <a:t>    (3) No external costs and benefits.</a:t>
            </a:r>
          </a:p>
          <a:p>
            <a:pPr marL="0" indent="0">
              <a:buNone/>
            </a:pPr>
            <a:r>
              <a:rPr lang="en-US" sz="2000" dirty="0" smtClean="0"/>
              <a:t>The lack of these factors explains why for social rather than private C-B analysis.                    </a:t>
            </a:r>
            <a:endParaRPr lang="en-US" sz="2000" dirty="0"/>
          </a:p>
        </p:txBody>
      </p:sp>
    </p:spTree>
    <p:extLst>
      <p:ext uri="{BB962C8B-B14F-4D97-AF65-F5344CB8AC3E}">
        <p14:creationId xmlns:p14="http://schemas.microsoft.com/office/powerpoint/2010/main" xmlns="" val="11283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Feasibility Study vs. Social C-B Analysis</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11</a:t>
            </a:fld>
            <a:endParaRPr lang="en-US"/>
          </a:p>
        </p:txBody>
      </p:sp>
      <p:sp>
        <p:nvSpPr>
          <p:cNvPr id="3" name="Content Placeholder 2"/>
          <p:cNvSpPr>
            <a:spLocks noGrp="1"/>
          </p:cNvSpPr>
          <p:nvPr>
            <p:ph sz="quarter" idx="1"/>
          </p:nvPr>
        </p:nvSpPr>
        <p:spPr/>
        <p:txBody>
          <a:bodyPr>
            <a:normAutofit fontScale="92500" lnSpcReduction="20000"/>
          </a:bodyPr>
          <a:lstStyle/>
          <a:p>
            <a:r>
              <a:rPr lang="en-US" sz="2400" b="1" dirty="0" smtClean="0"/>
              <a:t>Feasibility study</a:t>
            </a:r>
            <a:r>
              <a:rPr lang="en-US" sz="2400" dirty="0" smtClean="0"/>
              <a:t>: Private, direct out of pocket costs and benefits to suppliers and consumers.  All are measured in monetary scale.</a:t>
            </a:r>
          </a:p>
          <a:p>
            <a:r>
              <a:rPr lang="en-US" sz="2400" dirty="0" smtClean="0"/>
              <a:t> </a:t>
            </a:r>
            <a:r>
              <a:rPr lang="en-US" sz="2400" b="1" dirty="0" smtClean="0"/>
              <a:t>Social C-B Analysis: </a:t>
            </a:r>
            <a:r>
              <a:rPr lang="en-US" sz="2400" dirty="0" smtClean="0"/>
              <a:t>Direct and indirect (external) C &amp; B stemming from or induced by the public investment.  It should guide public action when p’s are monopolistic or even unavailable.  The imputed prices for both C’s &amp; B’s should reflect real opportunity costs or  competitive market prices.  It provides efficient solution with no regard to equity or distribution consequences.  However, the analysis could suggest such consequences with no regard to their desirability. </a:t>
            </a:r>
          </a:p>
          <a:p>
            <a:r>
              <a:rPr lang="en-US" sz="2400" dirty="0" smtClean="0"/>
              <a:t>There are 4 types of C &amp; B: P’s that are available in competitive markets.  P’s that are available in non-competitive terms, P’s that are not measured in monetary terms but can be expressed in monetary terms, and intangibles that can be expressed on cardinal but non-monetary scale or on qualitative scales.   </a:t>
            </a:r>
            <a:endParaRPr lang="en-US" sz="2400" b="1" dirty="0"/>
          </a:p>
        </p:txBody>
      </p:sp>
    </p:spTree>
    <p:extLst>
      <p:ext uri="{BB962C8B-B14F-4D97-AF65-F5344CB8AC3E}">
        <p14:creationId xmlns:p14="http://schemas.microsoft.com/office/powerpoint/2010/main" xmlns="" val="249950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Social C-B Analysis </a:t>
            </a:r>
            <a:endParaRPr lang="en-US" dirty="0"/>
          </a:p>
        </p:txBody>
      </p:sp>
      <p:sp>
        <p:nvSpPr>
          <p:cNvPr id="7" name="Slide Number Placeholder 6"/>
          <p:cNvSpPr>
            <a:spLocks noGrp="1"/>
          </p:cNvSpPr>
          <p:nvPr>
            <p:ph type="sldNum" sz="quarter" idx="12"/>
          </p:nvPr>
        </p:nvSpPr>
        <p:spPr/>
        <p:txBody>
          <a:bodyPr/>
          <a:lstStyle/>
          <a:p>
            <a:fld id="{B27C6E79-21BB-412C-A8C1-14AF5C318E07}" type="slidenum">
              <a:rPr lang="en-US" smtClean="0"/>
              <a:pPr/>
              <a:t>12</a:t>
            </a:fld>
            <a:endParaRPr lang="en-US"/>
          </a:p>
        </p:txBody>
      </p:sp>
      <p:sp>
        <p:nvSpPr>
          <p:cNvPr id="3" name="Content Placeholder 2"/>
          <p:cNvSpPr>
            <a:spLocks noGrp="1"/>
          </p:cNvSpPr>
          <p:nvPr>
            <p:ph sz="quarter" idx="1"/>
          </p:nvPr>
        </p:nvSpPr>
        <p:spPr>
          <a:xfrm>
            <a:off x="381000" y="1493837"/>
            <a:ext cx="8305800" cy="4906963"/>
          </a:xfrm>
        </p:spPr>
        <p:txBody>
          <a:bodyPr>
            <a:normAutofit/>
          </a:bodyPr>
          <a:lstStyle/>
          <a:p>
            <a:r>
              <a:rPr lang="en-US" sz="2400" dirty="0" smtClean="0"/>
              <a:t>Market values of products and services all measured in their monetary scale less the resources used for their production or their opportunity costs.</a:t>
            </a:r>
          </a:p>
          <a:p>
            <a:r>
              <a:rPr lang="en-US" sz="2400" dirty="0" smtClean="0"/>
              <a:t>Calculate for each alternative the net present value of the stream of benefits minus costs in all sectors by the government investment.       </a:t>
            </a:r>
          </a:p>
          <a:p>
            <a:pPr marL="0" indent="0">
              <a:buNone/>
            </a:pPr>
            <a:r>
              <a:rPr lang="en-US" sz="2400" dirty="0"/>
              <a:t>	</a:t>
            </a:r>
            <a:r>
              <a:rPr lang="en-US" sz="2400" dirty="0" smtClean="0"/>
              <a:t>	              </a:t>
            </a:r>
          </a:p>
          <a:p>
            <a:pPr marL="0" indent="0">
              <a:buNone/>
            </a:pPr>
            <a:r>
              <a:rPr lang="en-US" sz="1400" dirty="0" smtClean="0"/>
              <a:t>Where, </a:t>
            </a:r>
          </a:p>
          <a:p>
            <a:pPr marL="0" indent="0">
              <a:buNone/>
            </a:pPr>
            <a:r>
              <a:rPr lang="en-US" sz="1800" dirty="0" smtClean="0"/>
              <a:t>DPV=  Discounted present value of the time stream of net benefits</a:t>
            </a:r>
          </a:p>
          <a:p>
            <a:pPr marL="0" indent="0">
              <a:buNone/>
            </a:pPr>
            <a:r>
              <a:rPr lang="en-US" sz="1800" dirty="0" smtClean="0"/>
              <a:t>B</a:t>
            </a:r>
            <a:r>
              <a:rPr lang="en-US" sz="1800" baseline="-25000" dirty="0" smtClean="0"/>
              <a:t>i</a:t>
            </a:r>
            <a:r>
              <a:rPr lang="en-US" sz="1800" dirty="0" smtClean="0"/>
              <a:t>   =  Total benefits in year </a:t>
            </a:r>
            <a:r>
              <a:rPr lang="en-US" sz="1800" dirty="0" smtClean="0">
                <a:latin typeface="Times New Roman" pitchFamily="18" charset="0"/>
                <a:cs typeface="Times New Roman" pitchFamily="18" charset="0"/>
              </a:rPr>
              <a:t>I</a:t>
            </a:r>
          </a:p>
          <a:p>
            <a:pPr marL="0" indent="0">
              <a:buNone/>
            </a:pPr>
            <a:r>
              <a:rPr lang="en-US" sz="1800" dirty="0" err="1" smtClean="0"/>
              <a:t>C</a:t>
            </a:r>
            <a:r>
              <a:rPr lang="en-US" sz="1800" baseline="-25000" dirty="0" err="1" smtClean="0"/>
              <a:t>i</a:t>
            </a:r>
            <a:r>
              <a:rPr lang="en-US" sz="1800" dirty="0" smtClean="0"/>
              <a:t>    =  Total costs in year </a:t>
            </a:r>
            <a:r>
              <a:rPr lang="en-US" sz="1800" dirty="0" smtClean="0">
                <a:latin typeface="Times New Roman" pitchFamily="18" charset="0"/>
                <a:cs typeface="Times New Roman" pitchFamily="18" charset="0"/>
              </a:rPr>
              <a:t>I</a:t>
            </a:r>
          </a:p>
          <a:p>
            <a:pPr marL="0" indent="0">
              <a:buNone/>
            </a:pPr>
            <a:r>
              <a:rPr lang="en-US" sz="1800" dirty="0" smtClean="0"/>
              <a:t>r      =  Discount rate</a:t>
            </a:r>
          </a:p>
          <a:p>
            <a:pPr marL="0" indent="0">
              <a:buNone/>
            </a:pPr>
            <a:r>
              <a:rPr lang="en-US" sz="1800" dirty="0" smtClean="0">
                <a:latin typeface="Times New Roman" pitchFamily="18" charset="0"/>
                <a:cs typeface="Times New Roman" pitchFamily="18" charset="0"/>
              </a:rPr>
              <a:t>I</a:t>
            </a:r>
            <a:r>
              <a:rPr lang="en-US" sz="1800" dirty="0" smtClean="0"/>
              <a:t>       =  year 1, …,n</a:t>
            </a:r>
          </a:p>
        </p:txBody>
      </p:sp>
      <p:graphicFrame>
        <p:nvGraphicFramePr>
          <p:cNvPr id="4" name="Object 3"/>
          <p:cNvGraphicFramePr>
            <a:graphicFrameLocks noChangeAspect="1"/>
          </p:cNvGraphicFramePr>
          <p:nvPr>
            <p:extLst>
              <p:ext uri="{D42A27DB-BD31-4B8C-83A1-F6EECF244321}">
                <p14:modId xmlns:p14="http://schemas.microsoft.com/office/powerpoint/2010/main" xmlns="" val="2145042586"/>
              </p:ext>
            </p:extLst>
          </p:nvPr>
        </p:nvGraphicFramePr>
        <p:xfrm>
          <a:off x="4514850" y="3321050"/>
          <a:ext cx="114300" cy="215900"/>
        </p:xfrm>
        <a:graphic>
          <a:graphicData uri="http://schemas.openxmlformats.org/presentationml/2006/ole">
            <p:oleObj spid="_x0000_s1086" name="Equation" r:id="rId4" imgW="114151" imgH="215619"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2110361463"/>
              </p:ext>
            </p:extLst>
          </p:nvPr>
        </p:nvGraphicFramePr>
        <p:xfrm>
          <a:off x="1828800" y="3657600"/>
          <a:ext cx="3903662" cy="990600"/>
        </p:xfrm>
        <a:graphic>
          <a:graphicData uri="http://schemas.openxmlformats.org/presentationml/2006/ole">
            <p:oleObj spid="_x0000_s1087" name="Equation" r:id="rId5" imgW="1688367" imgH="431613" progId="Equation.3">
              <p:embed/>
            </p:oleObj>
          </a:graphicData>
        </a:graphic>
      </p:graphicFrame>
    </p:spTree>
    <p:extLst>
      <p:ext uri="{BB962C8B-B14F-4D97-AF65-F5344CB8AC3E}">
        <p14:creationId xmlns:p14="http://schemas.microsoft.com/office/powerpoint/2010/main" xmlns="" val="1466319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Social  C-B Analysis</a:t>
            </a:r>
            <a:endParaRPr lang="en-US" dirty="0"/>
          </a:p>
        </p:txBody>
      </p:sp>
      <p:sp>
        <p:nvSpPr>
          <p:cNvPr id="6" name="Slide Number Placeholder 5"/>
          <p:cNvSpPr>
            <a:spLocks noGrp="1"/>
          </p:cNvSpPr>
          <p:nvPr>
            <p:ph type="sldNum" sz="quarter" idx="12"/>
          </p:nvPr>
        </p:nvSpPr>
        <p:spPr/>
        <p:txBody>
          <a:bodyPr/>
          <a:lstStyle/>
          <a:p>
            <a:fld id="{B27C6E79-21BB-412C-A8C1-14AF5C318E07}" type="slidenum">
              <a:rPr lang="en-US" smtClean="0"/>
              <a:pPr/>
              <a:t>13</a:t>
            </a:fld>
            <a:endParaRPr lang="en-US"/>
          </a:p>
        </p:txBody>
      </p:sp>
      <p:sp>
        <p:nvSpPr>
          <p:cNvPr id="3" name="Content Placeholder 2"/>
          <p:cNvSpPr>
            <a:spLocks noGrp="1"/>
          </p:cNvSpPr>
          <p:nvPr>
            <p:ph sz="quarter" idx="1"/>
          </p:nvPr>
        </p:nvSpPr>
        <p:spPr>
          <a:xfrm>
            <a:off x="381000" y="1371600"/>
            <a:ext cx="8305800" cy="4754563"/>
          </a:xfrm>
        </p:spPr>
        <p:txBody>
          <a:bodyPr>
            <a:normAutofit/>
          </a:bodyPr>
          <a:lstStyle/>
          <a:p>
            <a:r>
              <a:rPr lang="en-US" dirty="0" smtClean="0"/>
              <a:t>Or,</a:t>
            </a:r>
          </a:p>
          <a:p>
            <a:pPr marL="0" indent="0">
              <a:buNone/>
            </a:pPr>
            <a:endParaRPr lang="en-US" dirty="0" smtClean="0"/>
          </a:p>
          <a:p>
            <a:pPr marL="0" indent="0">
              <a:buNone/>
            </a:pPr>
            <a:r>
              <a:rPr lang="en-US" sz="2400" dirty="0" smtClean="0"/>
              <a:t>Weaknesses of using the “traditional” C-B model:</a:t>
            </a:r>
          </a:p>
          <a:p>
            <a:pPr marL="457200" indent="-457200">
              <a:buAutoNum type="arabicPeriod"/>
            </a:pPr>
            <a:r>
              <a:rPr lang="en-US" sz="2400" dirty="0" smtClean="0"/>
              <a:t>No consideration of intangibles.  Only variables that are expressed in $ terms can be included.</a:t>
            </a:r>
          </a:p>
          <a:p>
            <a:pPr marL="457200" indent="-457200">
              <a:buAutoNum type="arabicPeriod"/>
            </a:pPr>
            <a:r>
              <a:rPr lang="en-US" sz="2400" dirty="0" smtClean="0"/>
              <a:t>Costs and benefits are supposed to reflect utility measures.  Monetary measures are used to reflect utility measures.  However, marginal utility diminishes for individuals while monetary values stay constant.  Thus, using any cardinal measures including dollar terms overestimates benefits.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15834112"/>
              </p:ext>
            </p:extLst>
          </p:nvPr>
        </p:nvGraphicFramePr>
        <p:xfrm>
          <a:off x="1143000" y="1219200"/>
          <a:ext cx="7162800" cy="1193800"/>
        </p:xfrm>
        <a:graphic>
          <a:graphicData uri="http://schemas.openxmlformats.org/presentationml/2006/ole">
            <p:oleObj spid="_x0000_s2080" name="Equation" r:id="rId4" imgW="2590800" imgH="431800" progId="Equation.3">
              <p:embed/>
            </p:oleObj>
          </a:graphicData>
        </a:graphic>
      </p:graphicFrame>
    </p:spTree>
    <p:extLst>
      <p:ext uri="{BB962C8B-B14F-4D97-AF65-F5344CB8AC3E}">
        <p14:creationId xmlns:p14="http://schemas.microsoft.com/office/powerpoint/2010/main" xmlns="" val="8716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Differences between Feasibility Study and Social C-B Analysis</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14</a:t>
            </a:fld>
            <a:endParaRPr lang="en-US"/>
          </a:p>
        </p:txBody>
      </p:sp>
      <p:sp>
        <p:nvSpPr>
          <p:cNvPr id="3" name="Content Placeholder 2"/>
          <p:cNvSpPr>
            <a:spLocks noGrp="1"/>
          </p:cNvSpPr>
          <p:nvPr>
            <p:ph sz="quarter" idx="1"/>
          </p:nvPr>
        </p:nvSpPr>
        <p:spPr/>
        <p:txBody>
          <a:bodyPr>
            <a:normAutofit lnSpcReduction="10000"/>
          </a:bodyPr>
          <a:lstStyle/>
          <a:p>
            <a:pPr marL="0" indent="0">
              <a:buNone/>
            </a:pPr>
            <a:r>
              <a:rPr lang="en-US" sz="2000" dirty="0" smtClean="0"/>
              <a:t>1. F.S:    Faces specific prices and Doesn’t have to examine what these P’s 	represent.  </a:t>
            </a:r>
          </a:p>
          <a:p>
            <a:pPr marL="0" indent="0">
              <a:buNone/>
            </a:pPr>
            <a:r>
              <a:rPr lang="en-US" sz="2000" dirty="0"/>
              <a:t> </a:t>
            </a:r>
            <a:r>
              <a:rPr lang="en-US" sz="2000" dirty="0" smtClean="0"/>
              <a:t>   C-B:  the planner has to ascertain what these prices mean.  External C 	&amp; B that escape market pricing must be considered.  Also, P’s of 	costs must reflect the product/service opportunity cost.</a:t>
            </a:r>
          </a:p>
          <a:p>
            <a:pPr marL="0" indent="0">
              <a:buNone/>
            </a:pPr>
            <a:r>
              <a:rPr lang="en-US" sz="2000" dirty="0" smtClean="0"/>
              <a:t>2. The entrepreneur's major objective is maximization of profits.  In C-B analysis the planner needs to address several goals &amp; objectives that could be measured on various scales.  The planner may need to identify societal relative preferences weights for these goals &amp; objectives.</a:t>
            </a:r>
          </a:p>
          <a:p>
            <a:pPr marL="0" indent="0">
              <a:buNone/>
            </a:pPr>
            <a:r>
              <a:rPr lang="en-US" sz="2000" dirty="0" smtClean="0"/>
              <a:t>3. Discount rate (r): in F.S. it is the opportunity cost of money.  Usually, if a loan is taken then the interest rate charged by the bank is the value of r. </a:t>
            </a:r>
          </a:p>
          <a:p>
            <a:pPr marL="0" indent="0">
              <a:buNone/>
            </a:pPr>
            <a:r>
              <a:rPr lang="en-US" sz="2000" dirty="0" smtClean="0"/>
              <a:t>C-B: The opportunity cost of resources for other public projects which 	should be the same as the value of resources in the private sector 	from which the public sector draws its taxes.  </a:t>
            </a:r>
            <a:endParaRPr lang="en-US" sz="2000" dirty="0"/>
          </a:p>
        </p:txBody>
      </p:sp>
    </p:spTree>
    <p:extLst>
      <p:ext uri="{BB962C8B-B14F-4D97-AF65-F5344CB8AC3E}">
        <p14:creationId xmlns:p14="http://schemas.microsoft.com/office/powerpoint/2010/main" xmlns="" val="11024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a:t>Differences between Feasibility Study and Social C-B Analysis</a:t>
            </a:r>
          </a:p>
        </p:txBody>
      </p:sp>
      <p:sp>
        <p:nvSpPr>
          <p:cNvPr id="4" name="Slide Number Placeholder 3"/>
          <p:cNvSpPr>
            <a:spLocks noGrp="1"/>
          </p:cNvSpPr>
          <p:nvPr>
            <p:ph type="sldNum" sz="quarter" idx="12"/>
          </p:nvPr>
        </p:nvSpPr>
        <p:spPr/>
        <p:txBody>
          <a:bodyPr/>
          <a:lstStyle/>
          <a:p>
            <a:fld id="{B27C6E79-21BB-412C-A8C1-14AF5C318E07}" type="slidenum">
              <a:rPr lang="en-US" smtClean="0"/>
              <a:pPr/>
              <a:t>15</a:t>
            </a:fld>
            <a:endParaRPr lang="en-US"/>
          </a:p>
        </p:txBody>
      </p:sp>
      <p:sp>
        <p:nvSpPr>
          <p:cNvPr id="3" name="Content Placeholder 2"/>
          <p:cNvSpPr>
            <a:spLocks noGrp="1"/>
          </p:cNvSpPr>
          <p:nvPr>
            <p:ph sz="quarter" idx="1"/>
          </p:nvPr>
        </p:nvSpPr>
        <p:spPr/>
        <p:txBody>
          <a:bodyPr>
            <a:normAutofit/>
          </a:bodyPr>
          <a:lstStyle/>
          <a:p>
            <a:pPr marL="0" indent="0">
              <a:buNone/>
            </a:pPr>
            <a:r>
              <a:rPr lang="en-US" sz="2000" dirty="0" smtClean="0"/>
              <a:t>4. Consumers’ surplus: F.S. measures just the total revenues.  C-B includes also the consumers’ surplus enjoyed by the users of the project.</a:t>
            </a:r>
          </a:p>
          <a:p>
            <a:pPr marL="0" indent="0">
              <a:buNone/>
            </a:pPr>
            <a:r>
              <a:rPr lang="en-US" sz="2000" dirty="0" smtClean="0"/>
              <a:t>5. The life span of a business is limited to man’s life.  The life span of public projects extends to generations.</a:t>
            </a:r>
          </a:p>
          <a:p>
            <a:pPr marL="0" indent="0">
              <a:buNone/>
            </a:pPr>
            <a:r>
              <a:rPr lang="en-US" sz="2000" dirty="0" smtClean="0"/>
              <a:t>6. Equity or income/wealth redistribution consequences are not a consideration in F.S.  However, the gainers and losers by a project and if necessary the methods of neutralizing such effects is important to public decision makers.  It is important to note that a preferred alternative must be based solely on efficiency criteria while undesired equity consequences are not a base for selecting another alternative.  Correction actions through efficient methods of compensation of the losers should be used.    </a:t>
            </a:r>
            <a:endParaRPr lang="en-US" sz="2000" dirty="0"/>
          </a:p>
        </p:txBody>
      </p:sp>
    </p:spTree>
    <p:extLst>
      <p:ext uri="{BB962C8B-B14F-4D97-AF65-F5344CB8AC3E}">
        <p14:creationId xmlns:p14="http://schemas.microsoft.com/office/powerpoint/2010/main" xmlns="" val="375403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Rate of Discount (SRD)</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16</a:t>
            </a:fld>
            <a:endParaRPr lang="en-US"/>
          </a:p>
        </p:txBody>
      </p:sp>
      <p:sp>
        <p:nvSpPr>
          <p:cNvPr id="3" name="Content Placeholder 2"/>
          <p:cNvSpPr>
            <a:spLocks noGrp="1"/>
          </p:cNvSpPr>
          <p:nvPr>
            <p:ph sz="quarter" idx="1"/>
          </p:nvPr>
        </p:nvSpPr>
        <p:spPr/>
        <p:txBody>
          <a:bodyPr>
            <a:normAutofit lnSpcReduction="10000"/>
          </a:bodyPr>
          <a:lstStyle/>
          <a:p>
            <a:r>
              <a:rPr lang="en-US" sz="2400" dirty="0" smtClean="0"/>
              <a:t>SRD (r): The correct discount rate for the evaluation of a government project is the percentage rate of return that the resources utilized would otherwise provide in the private sector.  It is the opportunity costs of the resources committed to this project.  Or, benefits foregone from denying the resources from the best alternative use.  </a:t>
            </a:r>
          </a:p>
          <a:p>
            <a:r>
              <a:rPr lang="en-US" sz="2400" dirty="0" smtClean="0"/>
              <a:t>For example, if the resources for the project chosen denies their use for an irrigation project then the SDR to be used for the calculation of the DPV is the return expected for the water project.  Choosing a lower rate than the real one may lead approval for an inferior project.  Choosing a higher rate than the real one may lead to rejection of an efficient project.  </a:t>
            </a:r>
          </a:p>
        </p:txBody>
      </p:sp>
    </p:spTree>
    <p:extLst>
      <p:ext uri="{BB962C8B-B14F-4D97-AF65-F5344CB8AC3E}">
        <p14:creationId xmlns:p14="http://schemas.microsoft.com/office/powerpoint/2010/main" xmlns="" val="347631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Rate of Return (IRR)</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17</a:t>
            </a:fld>
            <a:endParaRPr lang="en-US"/>
          </a:p>
        </p:txBody>
      </p:sp>
      <p:sp>
        <p:nvSpPr>
          <p:cNvPr id="3" name="Content Placeholder 2"/>
          <p:cNvSpPr>
            <a:spLocks noGrp="1"/>
          </p:cNvSpPr>
          <p:nvPr>
            <p:ph sz="quarter" idx="1"/>
          </p:nvPr>
        </p:nvSpPr>
        <p:spPr/>
        <p:txBody>
          <a:bodyPr/>
          <a:lstStyle/>
          <a:p>
            <a:r>
              <a:rPr lang="en-US" dirty="0"/>
              <a:t>IRR is calculated for a DPV=0.  Hence, the IRR reflects the return for the chosen project, and could be compared to existing rate of return in that market.  For example, if the calculated IRR is 6% while the common rate in that market is 5% than this project is justified</a:t>
            </a:r>
            <a:r>
              <a:rPr lang="en-US" dirty="0" smtClean="0"/>
              <a:t>. </a:t>
            </a:r>
          </a:p>
          <a:p>
            <a:r>
              <a:rPr lang="en-US" dirty="0" smtClean="0"/>
              <a:t> The next diagram shows that the higher the IRR or the Discount Rate (DR), the lower the Discounted Present Value (DPV)  </a:t>
            </a:r>
            <a:endParaRPr lang="en-US" dirty="0"/>
          </a:p>
        </p:txBody>
      </p:sp>
    </p:spTree>
    <p:extLst>
      <p:ext uri="{BB962C8B-B14F-4D97-AF65-F5344CB8AC3E}">
        <p14:creationId xmlns:p14="http://schemas.microsoft.com/office/powerpoint/2010/main" xmlns="" val="177414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DPV &amp; IRR/DR</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18</a:t>
            </a:fld>
            <a:endParaRPr lang="en-US"/>
          </a:p>
        </p:txBody>
      </p:sp>
      <p:sp>
        <p:nvSpPr>
          <p:cNvPr id="4" name="Content Placeholder 3"/>
          <p:cNvSpPr>
            <a:spLocks noGrp="1"/>
          </p:cNvSpPr>
          <p:nvPr>
            <p:ph sz="quarter" idx="1"/>
          </p:nvPr>
        </p:nvSpPr>
        <p:spPr>
          <a:ln>
            <a:solidFill>
              <a:srgbClr val="002060"/>
            </a:solidFill>
            <a:prstDash val="dash"/>
          </a:ln>
        </p:spPr>
        <p:txBody>
          <a:bodyPr>
            <a:normAutofit/>
          </a:bodyPr>
          <a:lstStyle/>
          <a:p>
            <a:pPr marL="0" indent="0">
              <a:buNone/>
            </a:pPr>
            <a:endParaRPr lang="en-US" dirty="0" smtClean="0"/>
          </a:p>
          <a:p>
            <a:pPr marL="0" indent="0">
              <a:buNone/>
            </a:pPr>
            <a:r>
              <a:rPr lang="en-US" sz="2500" dirty="0" smtClean="0"/>
              <a:t>  DPV($)</a:t>
            </a:r>
          </a:p>
          <a:p>
            <a:pPr marL="0" indent="0">
              <a:buNone/>
            </a:pPr>
            <a:endParaRPr lang="en-US" sz="2500" dirty="0"/>
          </a:p>
          <a:p>
            <a:pPr marL="0" indent="0">
              <a:buNone/>
            </a:pPr>
            <a:endParaRPr lang="en-US" sz="2500" dirty="0" smtClean="0"/>
          </a:p>
          <a:p>
            <a:pPr marL="0" indent="0">
              <a:buNone/>
            </a:pPr>
            <a:endParaRPr lang="en-US" sz="2500" dirty="0"/>
          </a:p>
          <a:p>
            <a:pPr marL="0" indent="0">
              <a:buNone/>
            </a:pPr>
            <a:r>
              <a:rPr lang="en-US" sz="2500" dirty="0" smtClean="0"/>
              <a:t>		   A		</a:t>
            </a:r>
          </a:p>
          <a:p>
            <a:pPr marL="0" indent="0">
              <a:buNone/>
            </a:pPr>
            <a:r>
              <a:rPr lang="en-US" sz="2500" dirty="0" smtClean="0"/>
              <a:t>			</a:t>
            </a:r>
            <a:endParaRPr lang="en-US" sz="2500" dirty="0"/>
          </a:p>
          <a:p>
            <a:pPr marL="0" indent="0">
              <a:buNone/>
            </a:pPr>
            <a:r>
              <a:rPr lang="en-US" sz="2500" dirty="0" smtClean="0"/>
              <a:t>					</a:t>
            </a:r>
          </a:p>
          <a:p>
            <a:pPr marL="0" indent="0">
              <a:buNone/>
            </a:pPr>
            <a:r>
              <a:rPr lang="en-US" sz="2500" dirty="0" smtClean="0"/>
              <a:t>	0					IRR/DR (%)</a:t>
            </a:r>
            <a:endParaRPr lang="en-US" sz="2500" dirty="0"/>
          </a:p>
        </p:txBody>
      </p:sp>
      <p:cxnSp>
        <p:nvCxnSpPr>
          <p:cNvPr id="6" name="Straight Arrow Connector 5"/>
          <p:cNvCxnSpPr/>
          <p:nvPr/>
        </p:nvCxnSpPr>
        <p:spPr>
          <a:xfrm flipV="1">
            <a:off x="1600200" y="2057400"/>
            <a:ext cx="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00200" y="5638800"/>
            <a:ext cx="556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0800000">
            <a:off x="1600200" y="-1143000"/>
            <a:ext cx="10972800" cy="7086599"/>
          </a:xfrm>
          <a:prstGeom prst="arc">
            <a:avLst>
              <a:gd name="adj1" fmla="val 16038515"/>
              <a:gd name="adj2" fmla="val 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604084" y="5562600"/>
            <a:ext cx="425116" cy="338554"/>
          </a:xfrm>
          <a:prstGeom prst="rect">
            <a:avLst/>
          </a:prstGeom>
          <a:noFill/>
        </p:spPr>
        <p:txBody>
          <a:bodyPr wrap="none" rtlCol="0">
            <a:spAutoFit/>
          </a:bodyPr>
          <a:lstStyle/>
          <a:p>
            <a:r>
              <a:rPr lang="en-US" sz="1600" dirty="0" smtClean="0"/>
              <a:t>R*</a:t>
            </a:r>
            <a:endParaRPr lang="en-US" sz="1600" dirty="0"/>
          </a:p>
        </p:txBody>
      </p:sp>
      <p:cxnSp>
        <p:nvCxnSpPr>
          <p:cNvPr id="8" name="Straight Connector 7"/>
          <p:cNvCxnSpPr/>
          <p:nvPr/>
        </p:nvCxnSpPr>
        <p:spPr>
          <a:xfrm>
            <a:off x="1600200" y="4276725"/>
            <a:ext cx="838200"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8400" y="4267200"/>
            <a:ext cx="0" cy="137160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4126468"/>
            <a:ext cx="683200" cy="338554"/>
          </a:xfrm>
          <a:prstGeom prst="rect">
            <a:avLst/>
          </a:prstGeom>
          <a:noFill/>
        </p:spPr>
        <p:txBody>
          <a:bodyPr wrap="none" rtlCol="0">
            <a:spAutoFit/>
          </a:bodyPr>
          <a:lstStyle/>
          <a:p>
            <a:r>
              <a:rPr lang="en-US" sz="1600" dirty="0" smtClean="0"/>
              <a:t>DPV</a:t>
            </a:r>
            <a:r>
              <a:rPr lang="en-US" sz="1600" baseline="-25000" dirty="0" smtClean="0"/>
              <a:t>0</a:t>
            </a:r>
            <a:endParaRPr lang="en-US" sz="1600" dirty="0"/>
          </a:p>
        </p:txBody>
      </p:sp>
      <p:sp>
        <p:nvSpPr>
          <p:cNvPr id="17" name="TextBox 16"/>
          <p:cNvSpPr txBox="1"/>
          <p:nvPr/>
        </p:nvSpPr>
        <p:spPr>
          <a:xfrm>
            <a:off x="2286000" y="5562600"/>
            <a:ext cx="609600" cy="369332"/>
          </a:xfrm>
          <a:prstGeom prst="rect">
            <a:avLst/>
          </a:prstGeom>
          <a:noFill/>
        </p:spPr>
        <p:txBody>
          <a:bodyPr wrap="square" rtlCol="0">
            <a:spAutoFit/>
          </a:bodyPr>
          <a:lstStyle/>
          <a:p>
            <a:r>
              <a:rPr lang="en-US" dirty="0" smtClean="0"/>
              <a:t>R</a:t>
            </a:r>
            <a:r>
              <a:rPr lang="en-US" baseline="-25000" dirty="0" smtClean="0"/>
              <a:t>0</a:t>
            </a:r>
            <a:endParaRPr lang="en-US" dirty="0"/>
          </a:p>
        </p:txBody>
      </p:sp>
    </p:spTree>
    <p:extLst>
      <p:ext uri="{BB962C8B-B14F-4D97-AF65-F5344CB8AC3E}">
        <p14:creationId xmlns:p14="http://schemas.microsoft.com/office/powerpoint/2010/main" xmlns="" val="1472502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DPV VS. IRR: The Regular Outcome</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19</a:t>
            </a:fld>
            <a:endParaRPr lang="en-US" dirty="0"/>
          </a:p>
        </p:txBody>
      </p:sp>
      <p:sp>
        <p:nvSpPr>
          <p:cNvPr id="4" name="Content Placeholder 3"/>
          <p:cNvSpPr>
            <a:spLocks noGrp="1"/>
          </p:cNvSpPr>
          <p:nvPr>
            <p:ph sz="quarter" idx="1"/>
          </p:nvPr>
        </p:nvSpPr>
        <p:spPr>
          <a:xfrm>
            <a:off x="152400" y="1447800"/>
            <a:ext cx="8653272" cy="4651248"/>
          </a:xfrm>
        </p:spPr>
        <p:txBody>
          <a:bodyPr>
            <a:normAutofit/>
          </a:bodyPr>
          <a:lstStyle/>
          <a:p>
            <a:pPr marL="0" indent="0">
              <a:buNone/>
            </a:pPr>
            <a:r>
              <a:rPr lang="en-US" sz="2000" dirty="0" smtClean="0"/>
              <a:t>DPV</a:t>
            </a:r>
          </a:p>
          <a:p>
            <a:pPr marL="0" indent="0">
              <a:buNone/>
            </a:pPr>
            <a:r>
              <a:rPr lang="en-US" sz="2000" dirty="0" smtClean="0"/>
              <a:t>(net benefits in $M)</a:t>
            </a:r>
            <a:endParaRPr lang="en-US" sz="2000" dirty="0"/>
          </a:p>
        </p:txBody>
      </p:sp>
      <p:cxnSp>
        <p:nvCxnSpPr>
          <p:cNvPr id="6" name="Straight Arrow Connector 5"/>
          <p:cNvCxnSpPr/>
          <p:nvPr/>
        </p:nvCxnSpPr>
        <p:spPr>
          <a:xfrm flipV="1">
            <a:off x="1752600" y="2209800"/>
            <a:ext cx="0"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715000"/>
            <a:ext cx="601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4200" y="5943600"/>
            <a:ext cx="1016625" cy="369332"/>
          </a:xfrm>
          <a:prstGeom prst="rect">
            <a:avLst/>
          </a:prstGeom>
          <a:noFill/>
        </p:spPr>
        <p:txBody>
          <a:bodyPr wrap="none" rtlCol="0">
            <a:spAutoFit/>
          </a:bodyPr>
          <a:lstStyle/>
          <a:p>
            <a:r>
              <a:rPr lang="en-US" dirty="0" smtClean="0"/>
              <a:t>IRR (%)</a:t>
            </a:r>
            <a:endParaRPr lang="en-US" dirty="0"/>
          </a:p>
        </p:txBody>
      </p:sp>
      <p:cxnSp>
        <p:nvCxnSpPr>
          <p:cNvPr id="14" name="Straight Connector 13"/>
          <p:cNvCxnSpPr/>
          <p:nvPr/>
        </p:nvCxnSpPr>
        <p:spPr>
          <a:xfrm>
            <a:off x="1752600" y="2819400"/>
            <a:ext cx="5334000" cy="2895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4343400"/>
            <a:ext cx="1600200" cy="13716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86400" y="4572000"/>
            <a:ext cx="1116011" cy="369332"/>
          </a:xfrm>
          <a:prstGeom prst="rect">
            <a:avLst/>
          </a:prstGeom>
          <a:noFill/>
        </p:spPr>
        <p:txBody>
          <a:bodyPr wrap="none" rtlCol="0">
            <a:spAutoFit/>
          </a:bodyPr>
          <a:lstStyle/>
          <a:p>
            <a:r>
              <a:rPr lang="en-US" dirty="0" smtClean="0"/>
              <a:t>Project B</a:t>
            </a:r>
            <a:endParaRPr lang="en-US" dirty="0"/>
          </a:p>
        </p:txBody>
      </p:sp>
      <p:sp>
        <p:nvSpPr>
          <p:cNvPr id="23" name="TextBox 22"/>
          <p:cNvSpPr txBox="1"/>
          <p:nvPr/>
        </p:nvSpPr>
        <p:spPr>
          <a:xfrm>
            <a:off x="2895600" y="5029200"/>
            <a:ext cx="1120820" cy="369332"/>
          </a:xfrm>
          <a:prstGeom prst="rect">
            <a:avLst/>
          </a:prstGeom>
          <a:noFill/>
        </p:spPr>
        <p:txBody>
          <a:bodyPr wrap="none" rtlCol="0">
            <a:spAutoFit/>
          </a:bodyPr>
          <a:lstStyle/>
          <a:p>
            <a:r>
              <a:rPr lang="en-US" dirty="0" smtClean="0"/>
              <a:t>Project A</a:t>
            </a:r>
            <a:endParaRPr lang="en-US" dirty="0"/>
          </a:p>
        </p:txBody>
      </p:sp>
    </p:spTree>
    <p:extLst>
      <p:ext uri="{BB962C8B-B14F-4D97-AF65-F5344CB8AC3E}">
        <p14:creationId xmlns:p14="http://schemas.microsoft.com/office/powerpoint/2010/main" xmlns="" val="394030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2</a:t>
            </a:fld>
            <a:endParaRPr lang="en-US" dirty="0"/>
          </a:p>
        </p:txBody>
      </p:sp>
      <p:sp>
        <p:nvSpPr>
          <p:cNvPr id="3" name="Content Placeholder 2"/>
          <p:cNvSpPr>
            <a:spLocks noGrp="1"/>
          </p:cNvSpPr>
          <p:nvPr>
            <p:ph sz="quarter" idx="1"/>
          </p:nvPr>
        </p:nvSpPr>
        <p:spPr/>
        <p:txBody>
          <a:bodyPr>
            <a:normAutofit fontScale="92500" lnSpcReduction="10000"/>
          </a:bodyPr>
          <a:lstStyle/>
          <a:p>
            <a:r>
              <a:rPr lang="en-US" sz="3000" dirty="0" smtClean="0"/>
              <a:t>Planning Process and Definitions</a:t>
            </a:r>
          </a:p>
          <a:p>
            <a:r>
              <a:rPr lang="en-US" sz="3000" dirty="0" smtClean="0"/>
              <a:t>Discussion of Social Cost Benefit Analysis: Techniques, Historical Background and Alternatives</a:t>
            </a:r>
          </a:p>
          <a:p>
            <a:r>
              <a:rPr lang="en-US" sz="3000" dirty="0" smtClean="0"/>
              <a:t>Theoretical Principles of Evaluating public programs</a:t>
            </a:r>
          </a:p>
          <a:p>
            <a:r>
              <a:rPr lang="en-US" sz="3000" dirty="0" smtClean="0"/>
              <a:t>Ferry Case Study</a:t>
            </a:r>
          </a:p>
          <a:p>
            <a:r>
              <a:rPr lang="en-US" sz="3000" dirty="0" smtClean="0"/>
              <a:t>Costs, Benefits, and the </a:t>
            </a:r>
            <a:r>
              <a:rPr lang="en-US" sz="3000" smtClean="0"/>
              <a:t>Redistribution Objective</a:t>
            </a:r>
            <a:endParaRPr lang="en-US" sz="3000" dirty="0" smtClean="0"/>
          </a:p>
          <a:p>
            <a:r>
              <a:rPr lang="en-US" sz="3000" dirty="0" smtClean="0"/>
              <a:t>Arterial Roads Case Study: A Modified Delphi Approach</a:t>
            </a:r>
          </a:p>
          <a:p>
            <a:endParaRPr lang="en-US" sz="3000" dirty="0" smtClean="0"/>
          </a:p>
          <a:p>
            <a:endParaRPr lang="en-US" sz="3000" dirty="0" smtClean="0"/>
          </a:p>
          <a:p>
            <a:pPr>
              <a:buNone/>
            </a:pPr>
            <a:endParaRPr lang="en-US" dirty="0"/>
          </a:p>
        </p:txBody>
      </p:sp>
    </p:spTree>
    <p:extLst>
      <p:ext uri="{BB962C8B-B14F-4D97-AF65-F5344CB8AC3E}">
        <p14:creationId xmlns:p14="http://schemas.microsoft.com/office/powerpoint/2010/main" xmlns="" val="2679560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DPV VS. IRR: Example</a:t>
            </a:r>
            <a:endParaRPr lang="en-US" dirty="0"/>
          </a:p>
        </p:txBody>
      </p:sp>
      <p:sp>
        <p:nvSpPr>
          <p:cNvPr id="13" name="Slide Number Placeholder 12"/>
          <p:cNvSpPr>
            <a:spLocks noGrp="1"/>
          </p:cNvSpPr>
          <p:nvPr>
            <p:ph type="sldNum" sz="quarter" idx="12"/>
          </p:nvPr>
        </p:nvSpPr>
        <p:spPr/>
        <p:txBody>
          <a:bodyPr/>
          <a:lstStyle/>
          <a:p>
            <a:fld id="{B27C6E79-21BB-412C-A8C1-14AF5C318E07}" type="slidenum">
              <a:rPr lang="en-US" smtClean="0"/>
              <a:pPr/>
              <a:t>20</a:t>
            </a:fld>
            <a:endParaRPr lang="en-US"/>
          </a:p>
        </p:txBody>
      </p:sp>
      <p:sp>
        <p:nvSpPr>
          <p:cNvPr id="3" name="Content Placeholder 2"/>
          <p:cNvSpPr>
            <a:spLocks noGrp="1"/>
          </p:cNvSpPr>
          <p:nvPr>
            <p:ph sz="quarter" idx="1"/>
          </p:nvPr>
        </p:nvSpPr>
        <p:spPr>
          <a:xfrm>
            <a:off x="533400" y="1219200"/>
            <a:ext cx="8153400" cy="5638800"/>
          </a:xfrm>
        </p:spPr>
        <p:txBody>
          <a:bodyPr>
            <a:normAutofit fontScale="25000" lnSpcReduction="20000"/>
          </a:bodyPr>
          <a:lstStyle/>
          <a:p>
            <a:pPr marL="0" indent="0">
              <a:buNone/>
            </a:pPr>
            <a:endParaRPr lang="en-US" dirty="0"/>
          </a:p>
          <a:p>
            <a:pPr marL="0" indent="0">
              <a:buNone/>
            </a:pPr>
            <a:endParaRPr lang="en-US" sz="8000" dirty="0"/>
          </a:p>
          <a:p>
            <a:pPr marL="0" indent="0">
              <a:buNone/>
            </a:pPr>
            <a:r>
              <a:rPr lang="en-US" sz="8000" dirty="0" smtClean="0"/>
              <a:t>DPV($B)</a:t>
            </a:r>
          </a:p>
          <a:p>
            <a:pPr marL="0" indent="0">
              <a:buNone/>
            </a:pPr>
            <a:r>
              <a:rPr lang="en-US" sz="3600" dirty="0"/>
              <a:t>	</a:t>
            </a:r>
            <a:endParaRPr lang="en-US" sz="3600" dirty="0" smtClean="0"/>
          </a:p>
          <a:p>
            <a:pPr marL="0" indent="0">
              <a:buNone/>
            </a:pPr>
            <a:endParaRPr lang="en-US" sz="3600" dirty="0"/>
          </a:p>
          <a:p>
            <a:pPr marL="0" indent="0">
              <a:buNone/>
            </a:pPr>
            <a:endParaRPr lang="en-US" sz="3600" dirty="0" smtClean="0"/>
          </a:p>
          <a:p>
            <a:pPr marL="0" indent="0">
              <a:buNone/>
            </a:pPr>
            <a:r>
              <a:rPr lang="en-US" sz="3600" dirty="0"/>
              <a:t>	 </a:t>
            </a:r>
            <a:r>
              <a:rPr lang="en-US" sz="3600" dirty="0" smtClean="0"/>
              <a:t>                  </a:t>
            </a:r>
            <a:endParaRPr lang="en-US" sz="2000" dirty="0"/>
          </a:p>
          <a:p>
            <a:pPr marL="0" indent="0">
              <a:buNone/>
            </a:pPr>
            <a:r>
              <a:rPr lang="en-US" sz="2000" dirty="0" smtClean="0"/>
              <a:t>	                            </a:t>
            </a:r>
            <a:r>
              <a:rPr lang="en-US" sz="6200" dirty="0" smtClean="0"/>
              <a:t>      </a:t>
            </a:r>
            <a:r>
              <a:rPr lang="en-US" sz="8000" dirty="0" smtClean="0"/>
              <a:t>Project B</a:t>
            </a:r>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        </a:t>
            </a:r>
            <a:r>
              <a:rPr lang="en-US" sz="2000" dirty="0"/>
              <a:t> </a:t>
            </a:r>
            <a:r>
              <a:rPr lang="en-US" sz="2000" dirty="0" smtClean="0"/>
              <a:t>                               </a:t>
            </a:r>
          </a:p>
          <a:p>
            <a:pPr marL="0" indent="0">
              <a:buNone/>
            </a:pPr>
            <a:endParaRPr lang="en-US" sz="2000" dirty="0"/>
          </a:p>
          <a:p>
            <a:pPr marL="0" indent="0">
              <a:buNone/>
            </a:pPr>
            <a:r>
              <a:rPr lang="en-US" sz="2000" dirty="0"/>
              <a:t> </a:t>
            </a:r>
            <a:r>
              <a:rPr lang="en-US" sz="2000" dirty="0" smtClean="0"/>
              <a:t>                                    </a:t>
            </a:r>
            <a:r>
              <a:rPr lang="en-US" sz="9600" dirty="0" smtClean="0"/>
              <a:t>2.0</a:t>
            </a:r>
            <a:r>
              <a:rPr lang="en-US" sz="2000" dirty="0" smtClean="0"/>
              <a:t>	</a:t>
            </a:r>
            <a:endParaRPr lang="en-US" sz="2000" dirty="0"/>
          </a:p>
          <a:p>
            <a:pPr marL="0" indent="0">
              <a:buNone/>
            </a:pPr>
            <a:r>
              <a:rPr lang="en-US" sz="2000" dirty="0" smtClean="0"/>
              <a:t>	</a:t>
            </a:r>
          </a:p>
          <a:p>
            <a:pPr marL="0" indent="0">
              <a:buNone/>
            </a:pPr>
            <a:r>
              <a:rPr lang="en-US" sz="2000" dirty="0" smtClean="0"/>
              <a:t>                                           </a:t>
            </a:r>
          </a:p>
          <a:p>
            <a:pPr marL="0" indent="0">
              <a:buNone/>
            </a:pPr>
            <a:endParaRPr lang="en-US" sz="2000" dirty="0"/>
          </a:p>
          <a:p>
            <a:pPr marL="0" indent="0">
              <a:buNone/>
            </a:pPr>
            <a:endParaRPr lang="en-US" sz="2000" dirty="0"/>
          </a:p>
          <a:p>
            <a:pPr marL="0" indent="0">
              <a:buNone/>
            </a:pPr>
            <a:r>
              <a:rPr lang="en-US" sz="9600" dirty="0"/>
              <a:t> </a:t>
            </a:r>
            <a:r>
              <a:rPr lang="en-US" sz="9600" dirty="0" smtClean="0"/>
              <a:t>        1.6</a:t>
            </a:r>
            <a:endParaRPr lang="en-US" sz="2000" dirty="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                </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p>
          <a:p>
            <a:pPr marL="0" indent="0">
              <a:buNone/>
            </a:pPr>
            <a:endParaRPr lang="en-US" sz="2000" dirty="0"/>
          </a:p>
          <a:p>
            <a:pPr marL="0" indent="0">
              <a:buNone/>
            </a:pPr>
            <a:endParaRPr lang="en-US" sz="3600" dirty="0"/>
          </a:p>
          <a:p>
            <a:pPr marL="0" indent="0">
              <a:buNone/>
            </a:pPr>
            <a:r>
              <a:rPr lang="en-US" sz="3600" dirty="0" smtClean="0"/>
              <a:t>			</a:t>
            </a:r>
            <a:r>
              <a:rPr lang="en-US" sz="3600" dirty="0"/>
              <a:t> </a:t>
            </a:r>
            <a:r>
              <a:rPr lang="en-US" sz="3600" dirty="0" smtClean="0"/>
              <a:t>             	                                        </a:t>
            </a:r>
            <a:r>
              <a:rPr lang="en-US" sz="8000" dirty="0" smtClean="0"/>
              <a:t>Project A</a:t>
            </a:r>
          </a:p>
          <a:p>
            <a:pPr marL="0" indent="0">
              <a:buNone/>
            </a:pPr>
            <a:r>
              <a:rPr lang="en-US" sz="3600" dirty="0"/>
              <a:t> </a:t>
            </a:r>
            <a:r>
              <a:rPr lang="en-US" sz="3600" dirty="0" smtClean="0"/>
              <a:t>  </a:t>
            </a:r>
          </a:p>
          <a:p>
            <a:pPr marL="0" indent="0">
              <a:buNone/>
            </a:pPr>
            <a:endParaRPr lang="en-US" sz="3600" dirty="0"/>
          </a:p>
          <a:p>
            <a:pPr marL="0" indent="0">
              <a:buNone/>
            </a:pPr>
            <a:endParaRPr lang="en-US" sz="3600" dirty="0" smtClean="0"/>
          </a:p>
          <a:p>
            <a:pPr marL="0" indent="0">
              <a:buNone/>
            </a:pPr>
            <a:endParaRPr lang="en-US" sz="3600" dirty="0"/>
          </a:p>
          <a:p>
            <a:pPr marL="0" indent="0">
              <a:buNone/>
            </a:pPr>
            <a:endParaRPr lang="en-US" sz="3600" dirty="0" smtClean="0"/>
          </a:p>
          <a:p>
            <a:pPr marL="0" indent="0">
              <a:buNone/>
            </a:pPr>
            <a:r>
              <a:rPr lang="en-US" sz="3600" dirty="0"/>
              <a:t> </a:t>
            </a:r>
            <a:r>
              <a:rPr lang="en-US" sz="3600" dirty="0" smtClean="0"/>
              <a:t>                                                                            </a:t>
            </a:r>
            <a:r>
              <a:rPr lang="en-US" sz="9600" dirty="0" smtClean="0"/>
              <a:t> 5</a:t>
            </a:r>
            <a:r>
              <a:rPr lang="en-US" sz="3600" dirty="0"/>
              <a:t>	</a:t>
            </a:r>
            <a:r>
              <a:rPr lang="en-US" sz="3600" dirty="0" smtClean="0"/>
              <a:t>                                          </a:t>
            </a:r>
            <a:r>
              <a:rPr lang="en-US" sz="9600" dirty="0" smtClean="0"/>
              <a:t>10</a:t>
            </a:r>
            <a:r>
              <a:rPr lang="en-US" sz="9600" dirty="0"/>
              <a:t>	</a:t>
            </a:r>
            <a:r>
              <a:rPr lang="en-US" sz="9600" dirty="0" smtClean="0"/>
              <a:t>                      20 IRR(%)</a:t>
            </a:r>
            <a:endParaRPr lang="en-US" sz="9600" dirty="0"/>
          </a:p>
          <a:p>
            <a:pPr marL="0" indent="0">
              <a:buNone/>
            </a:pPr>
            <a:endParaRPr lang="en-US" sz="3600" dirty="0" smtClean="0"/>
          </a:p>
        </p:txBody>
      </p:sp>
      <p:cxnSp>
        <p:nvCxnSpPr>
          <p:cNvPr id="7" name="Straight Arrow Connector 6"/>
          <p:cNvCxnSpPr/>
          <p:nvPr/>
        </p:nvCxnSpPr>
        <p:spPr>
          <a:xfrm flipV="1">
            <a:off x="1672046" y="13716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2046" y="6017623"/>
            <a:ext cx="69385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6400" y="1981200"/>
            <a:ext cx="2895600" cy="403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2046" y="3429001"/>
            <a:ext cx="5109754" cy="257338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743200" y="3429001"/>
            <a:ext cx="13063" cy="25733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1676400" y="3962400"/>
            <a:ext cx="10668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663334" y="3429000"/>
            <a:ext cx="1092929"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995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DPV VS. IRR: Example</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21</a:t>
            </a:fld>
            <a:endParaRPr lang="en-US"/>
          </a:p>
        </p:txBody>
      </p:sp>
      <p:sp>
        <p:nvSpPr>
          <p:cNvPr id="3" name="Content Placeholder 2"/>
          <p:cNvSpPr>
            <a:spLocks noGrp="1"/>
          </p:cNvSpPr>
          <p:nvPr>
            <p:ph sz="quarter" idx="1"/>
          </p:nvPr>
        </p:nvSpPr>
        <p:spPr/>
        <p:txBody>
          <a:bodyPr>
            <a:normAutofit fontScale="92500"/>
          </a:bodyPr>
          <a:lstStyle/>
          <a:p>
            <a:r>
              <a:rPr lang="en-US" sz="2400" dirty="0" smtClean="0"/>
              <a:t>Assume two projects where conduct of one prohibits the conduct of the other.</a:t>
            </a:r>
          </a:p>
          <a:p>
            <a:r>
              <a:rPr lang="en-US" sz="2400" dirty="0" smtClean="0"/>
              <a:t>Project A yields IRR of 20% while project B’s only 10%.  However, the DPV of A is only $1.6B while of A’s higher at $2B.</a:t>
            </a:r>
          </a:p>
          <a:p>
            <a:r>
              <a:rPr lang="en-US" sz="2400" dirty="0" smtClean="0"/>
              <a:t>If the interest rate in the market (that expresses the ongoing opportunity costs of investment return) is 5% then by the IRR, both projects are efficient and justified.</a:t>
            </a:r>
          </a:p>
          <a:p>
            <a:r>
              <a:rPr lang="en-US" sz="2400" dirty="0" smtClean="0"/>
              <a:t>By the IRR, project A that yields 20% is preferred to B.</a:t>
            </a:r>
          </a:p>
          <a:p>
            <a:r>
              <a:rPr lang="en-US" sz="2400" dirty="0" smtClean="0"/>
              <a:t>By the DPV at 5% interest rate project B is preferred to A.</a:t>
            </a:r>
          </a:p>
          <a:p>
            <a:r>
              <a:rPr lang="en-US" sz="2400" dirty="0" smtClean="0"/>
              <a:t> When a conflict exists and the above assumption is valid, the DPV is preferred since the IRR could be much smaller in magnitude.  </a:t>
            </a:r>
            <a:endParaRPr lang="en-US" sz="2400" dirty="0"/>
          </a:p>
        </p:txBody>
      </p:sp>
    </p:spTree>
    <p:extLst>
      <p:ext uri="{BB962C8B-B14F-4D97-AF65-F5344CB8AC3E}">
        <p14:creationId xmlns:p14="http://schemas.microsoft.com/office/powerpoint/2010/main" xmlns="" val="326901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of User’s Benefits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22</a:t>
            </a:fld>
            <a:endParaRPr lang="en-US"/>
          </a:p>
        </p:txBody>
      </p:sp>
      <p:sp>
        <p:nvSpPr>
          <p:cNvPr id="4" name="Content Placeholder 3"/>
          <p:cNvSpPr>
            <a:spLocks noGrp="1"/>
          </p:cNvSpPr>
          <p:nvPr>
            <p:ph sz="quarter" idx="1"/>
          </p:nvPr>
        </p:nvSpPr>
        <p:spPr/>
        <p:txBody>
          <a:bodyPr>
            <a:normAutofit/>
          </a:bodyPr>
          <a:lstStyle/>
          <a:p>
            <a:r>
              <a:rPr lang="en-US" sz="1800" dirty="0"/>
              <a:t>In C-B analysis the benefits include the Consumers’ Surplus (CS), and is not limited to the revenues ($) as in Feasibility Study.</a:t>
            </a:r>
          </a:p>
          <a:p>
            <a:r>
              <a:rPr lang="en-US" sz="1800" dirty="0" smtClean="0"/>
              <a:t>If the price </a:t>
            </a:r>
            <a:r>
              <a:rPr lang="en-US" sz="1800"/>
              <a:t>is </a:t>
            </a:r>
            <a:r>
              <a:rPr lang="en-US" sz="1800" smtClean="0"/>
              <a:t>zero, </a:t>
            </a:r>
            <a:r>
              <a:rPr lang="en-US" sz="1800" dirty="0"/>
              <a:t>then in </a:t>
            </a:r>
            <a:r>
              <a:rPr lang="en-US" sz="1800" smtClean="0"/>
              <a:t>the Feasibility Study TR=0</a:t>
            </a:r>
            <a:r>
              <a:rPr lang="en-US" sz="1800" dirty="0"/>
              <a:t>.  In C-B the users’ total benefits is the entire area under the demand curve (</a:t>
            </a:r>
            <a:r>
              <a:rPr lang="en-US" sz="1800" dirty="0" err="1"/>
              <a:t>oab</a:t>
            </a:r>
            <a:r>
              <a:rPr lang="en-US" sz="1800" dirty="0"/>
              <a:t>).  Example, the benefits calculated for the users of a new road or </a:t>
            </a:r>
            <a:r>
              <a:rPr lang="en-US" sz="1800" dirty="0" smtClean="0"/>
              <a:t>municipal park</a:t>
            </a:r>
            <a:r>
              <a:rPr lang="en-US" sz="1800" dirty="0"/>
              <a:t>.       </a:t>
            </a:r>
          </a:p>
          <a:p>
            <a:pPr marL="0" indent="0">
              <a:buNone/>
            </a:pPr>
            <a:endParaRPr lang="en-US" dirty="0"/>
          </a:p>
        </p:txBody>
      </p:sp>
      <p:cxnSp>
        <p:nvCxnSpPr>
          <p:cNvPr id="6" name="Straight Arrow Connector 5"/>
          <p:cNvCxnSpPr/>
          <p:nvPr/>
        </p:nvCxnSpPr>
        <p:spPr>
          <a:xfrm flipV="1">
            <a:off x="1447800" y="3352800"/>
            <a:ext cx="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6096000"/>
            <a:ext cx="457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11111906">
            <a:off x="1444960" y="1413471"/>
            <a:ext cx="7271671" cy="4717672"/>
          </a:xfrm>
          <a:prstGeom prst="arc">
            <a:avLst>
              <a:gd name="adj1" fmla="val 15212842"/>
              <a:gd name="adj2" fmla="val 113691"/>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066800" y="3048000"/>
            <a:ext cx="325730" cy="369332"/>
          </a:xfrm>
          <a:prstGeom prst="rect">
            <a:avLst/>
          </a:prstGeom>
          <a:noFill/>
        </p:spPr>
        <p:txBody>
          <a:bodyPr wrap="none" rtlCol="0">
            <a:spAutoFit/>
          </a:bodyPr>
          <a:lstStyle/>
          <a:p>
            <a:r>
              <a:rPr lang="en-US" dirty="0" smtClean="0"/>
              <a:t>P</a:t>
            </a:r>
            <a:endParaRPr lang="en-US" dirty="0"/>
          </a:p>
        </p:txBody>
      </p:sp>
      <p:sp>
        <p:nvSpPr>
          <p:cNvPr id="17" name="TextBox 16"/>
          <p:cNvSpPr txBox="1"/>
          <p:nvPr/>
        </p:nvSpPr>
        <p:spPr>
          <a:xfrm>
            <a:off x="6400800" y="5943600"/>
            <a:ext cx="356188" cy="369332"/>
          </a:xfrm>
          <a:prstGeom prst="rect">
            <a:avLst/>
          </a:prstGeom>
          <a:noFill/>
        </p:spPr>
        <p:txBody>
          <a:bodyPr wrap="none" rtlCol="0">
            <a:spAutoFit/>
          </a:bodyPr>
          <a:lstStyle/>
          <a:p>
            <a:r>
              <a:rPr lang="en-US" dirty="0" smtClean="0"/>
              <a:t>Q</a:t>
            </a:r>
            <a:endParaRPr lang="en-US" dirty="0"/>
          </a:p>
        </p:txBody>
      </p:sp>
      <p:sp>
        <p:nvSpPr>
          <p:cNvPr id="18" name="TextBox 17"/>
          <p:cNvSpPr txBox="1"/>
          <p:nvPr/>
        </p:nvSpPr>
        <p:spPr>
          <a:xfrm>
            <a:off x="1219200" y="5943600"/>
            <a:ext cx="325730" cy="369332"/>
          </a:xfrm>
          <a:prstGeom prst="rect">
            <a:avLst/>
          </a:prstGeom>
          <a:noFill/>
        </p:spPr>
        <p:txBody>
          <a:bodyPr wrap="none" rtlCol="0">
            <a:spAutoFit/>
          </a:bodyPr>
          <a:lstStyle/>
          <a:p>
            <a:r>
              <a:rPr lang="en-US" dirty="0" smtClean="0"/>
              <a:t>0</a:t>
            </a:r>
            <a:endParaRPr lang="en-US" dirty="0"/>
          </a:p>
        </p:txBody>
      </p:sp>
      <p:sp>
        <p:nvSpPr>
          <p:cNvPr id="20" name="TextBox 19"/>
          <p:cNvSpPr txBox="1"/>
          <p:nvPr/>
        </p:nvSpPr>
        <p:spPr>
          <a:xfrm>
            <a:off x="1219200" y="3581400"/>
            <a:ext cx="301686" cy="369332"/>
          </a:xfrm>
          <a:prstGeom prst="rect">
            <a:avLst/>
          </a:prstGeom>
          <a:noFill/>
        </p:spPr>
        <p:txBody>
          <a:bodyPr wrap="none" rtlCol="0">
            <a:spAutoFit/>
          </a:bodyPr>
          <a:lstStyle/>
          <a:p>
            <a:r>
              <a:rPr lang="en-US" dirty="0" smtClean="0"/>
              <a:t>a</a:t>
            </a:r>
            <a:endParaRPr lang="en-US" dirty="0"/>
          </a:p>
        </p:txBody>
      </p:sp>
      <p:sp>
        <p:nvSpPr>
          <p:cNvPr id="21" name="TextBox 20"/>
          <p:cNvSpPr txBox="1"/>
          <p:nvPr/>
        </p:nvSpPr>
        <p:spPr>
          <a:xfrm>
            <a:off x="4495800" y="6096000"/>
            <a:ext cx="314510" cy="369332"/>
          </a:xfrm>
          <a:prstGeom prst="rect">
            <a:avLst/>
          </a:prstGeom>
          <a:noFill/>
        </p:spPr>
        <p:txBody>
          <a:bodyPr wrap="none" rtlCol="0">
            <a:spAutoFit/>
          </a:bodyPr>
          <a:lstStyle/>
          <a:p>
            <a:r>
              <a:rPr lang="en-US" dirty="0" smtClean="0"/>
              <a:t>b</a:t>
            </a:r>
            <a:endParaRPr lang="en-US" dirty="0"/>
          </a:p>
        </p:txBody>
      </p:sp>
      <p:sp>
        <p:nvSpPr>
          <p:cNvPr id="22" name="TextBox 21"/>
          <p:cNvSpPr txBox="1"/>
          <p:nvPr/>
        </p:nvSpPr>
        <p:spPr>
          <a:xfrm>
            <a:off x="3581400" y="5562600"/>
            <a:ext cx="1059906" cy="369332"/>
          </a:xfrm>
          <a:prstGeom prst="rect">
            <a:avLst/>
          </a:prstGeom>
          <a:noFill/>
        </p:spPr>
        <p:txBody>
          <a:bodyPr wrap="none" rtlCol="0">
            <a:spAutoFit/>
          </a:bodyPr>
          <a:lstStyle/>
          <a:p>
            <a:r>
              <a:rPr lang="en-US" dirty="0" smtClean="0"/>
              <a:t>Demand</a:t>
            </a:r>
            <a:endParaRPr lang="en-US" dirty="0"/>
          </a:p>
        </p:txBody>
      </p:sp>
    </p:spTree>
    <p:extLst>
      <p:ext uri="{BB962C8B-B14F-4D97-AF65-F5344CB8AC3E}">
        <p14:creationId xmlns:p14="http://schemas.microsoft.com/office/powerpoint/2010/main" xmlns="" val="1833380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User’s Benefits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23</a:t>
            </a:fld>
            <a:endParaRPr lang="en-US"/>
          </a:p>
        </p:txBody>
      </p:sp>
      <p:sp>
        <p:nvSpPr>
          <p:cNvPr id="4" name="Content Placeholder 3"/>
          <p:cNvSpPr>
            <a:spLocks noGrp="1"/>
          </p:cNvSpPr>
          <p:nvPr>
            <p:ph sz="quarter" idx="1"/>
          </p:nvPr>
        </p:nvSpPr>
        <p:spPr/>
        <p:txBody>
          <a:bodyPr/>
          <a:lstStyle/>
          <a:p>
            <a:r>
              <a:rPr lang="en-US" sz="2000" dirty="0"/>
              <a:t>The motorists using a new road will benefit from decreased driving time, lower cost of fuel, and improved safety.  This can be estimated by imputing separately all these costs expressed in $.  Or, it is assumed that all these savings are recognized by the users and reflected in an increase of the CS.        </a:t>
            </a:r>
          </a:p>
          <a:p>
            <a:pPr marL="0" indent="0">
              <a:buNone/>
            </a:pPr>
            <a:endParaRPr lang="en-US" dirty="0"/>
          </a:p>
        </p:txBody>
      </p:sp>
      <p:cxnSp>
        <p:nvCxnSpPr>
          <p:cNvPr id="6" name="Straight Arrow Connector 5"/>
          <p:cNvCxnSpPr/>
          <p:nvPr/>
        </p:nvCxnSpPr>
        <p:spPr>
          <a:xfrm flipV="1">
            <a:off x="2057400" y="3124200"/>
            <a:ext cx="0" cy="297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6096000"/>
            <a:ext cx="563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1111906">
            <a:off x="2043761" y="1409521"/>
            <a:ext cx="7360879" cy="4672971"/>
          </a:xfrm>
          <a:prstGeom prst="arc">
            <a:avLst>
              <a:gd name="adj1" fmla="val 15212842"/>
              <a:gd name="adj2" fmla="val 47493"/>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cxnSp>
        <p:nvCxnSpPr>
          <p:cNvPr id="15" name="Straight Connector 14"/>
          <p:cNvCxnSpPr/>
          <p:nvPr/>
        </p:nvCxnSpPr>
        <p:spPr>
          <a:xfrm>
            <a:off x="2057400" y="4724400"/>
            <a:ext cx="457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14600" y="4724400"/>
            <a:ext cx="0" cy="137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5410200"/>
            <a:ext cx="1295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52800" y="5410200"/>
            <a:ext cx="0" cy="685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71600" y="3200400"/>
            <a:ext cx="704039" cy="369332"/>
          </a:xfrm>
          <a:prstGeom prst="rect">
            <a:avLst/>
          </a:prstGeom>
          <a:noFill/>
        </p:spPr>
        <p:txBody>
          <a:bodyPr wrap="none" rtlCol="0">
            <a:spAutoFit/>
          </a:bodyPr>
          <a:lstStyle/>
          <a:p>
            <a:r>
              <a:rPr lang="en-US" dirty="0" smtClean="0"/>
              <a:t>Price</a:t>
            </a:r>
            <a:endParaRPr lang="en-US" dirty="0"/>
          </a:p>
        </p:txBody>
      </p:sp>
      <p:sp>
        <p:nvSpPr>
          <p:cNvPr id="27" name="TextBox 26"/>
          <p:cNvSpPr txBox="1"/>
          <p:nvPr/>
        </p:nvSpPr>
        <p:spPr>
          <a:xfrm>
            <a:off x="1676400" y="4507468"/>
            <a:ext cx="325730" cy="369332"/>
          </a:xfrm>
          <a:prstGeom prst="rect">
            <a:avLst/>
          </a:prstGeom>
          <a:noFill/>
        </p:spPr>
        <p:txBody>
          <a:bodyPr wrap="none" rtlCol="0">
            <a:spAutoFit/>
          </a:bodyPr>
          <a:lstStyle/>
          <a:p>
            <a:r>
              <a:rPr lang="en-US" dirty="0" smtClean="0"/>
              <a:t>P</a:t>
            </a:r>
            <a:endParaRPr lang="en-US" dirty="0"/>
          </a:p>
        </p:txBody>
      </p:sp>
      <p:sp>
        <p:nvSpPr>
          <p:cNvPr id="28" name="TextBox 27"/>
          <p:cNvSpPr txBox="1"/>
          <p:nvPr/>
        </p:nvSpPr>
        <p:spPr>
          <a:xfrm>
            <a:off x="6248400" y="6107668"/>
            <a:ext cx="2124299" cy="369332"/>
          </a:xfrm>
          <a:prstGeom prst="rect">
            <a:avLst/>
          </a:prstGeom>
          <a:noFill/>
        </p:spPr>
        <p:txBody>
          <a:bodyPr wrap="none" rtlCol="0">
            <a:spAutoFit/>
          </a:bodyPr>
          <a:lstStyle/>
          <a:p>
            <a:r>
              <a:rPr lang="en-US" dirty="0" smtClean="0"/>
              <a:t>Q(number of trips)</a:t>
            </a:r>
            <a:endParaRPr lang="en-US" dirty="0"/>
          </a:p>
        </p:txBody>
      </p:sp>
      <p:sp>
        <p:nvSpPr>
          <p:cNvPr id="30" name="TextBox 29"/>
          <p:cNvSpPr txBox="1"/>
          <p:nvPr/>
        </p:nvSpPr>
        <p:spPr>
          <a:xfrm>
            <a:off x="1676400" y="5193268"/>
            <a:ext cx="391454" cy="369332"/>
          </a:xfrm>
          <a:prstGeom prst="rect">
            <a:avLst/>
          </a:prstGeom>
          <a:noFill/>
        </p:spPr>
        <p:txBody>
          <a:bodyPr wrap="none" rtlCol="0">
            <a:spAutoFit/>
          </a:bodyPr>
          <a:lstStyle/>
          <a:p>
            <a:r>
              <a:rPr lang="en-US" dirty="0" smtClean="0"/>
              <a:t>P</a:t>
            </a:r>
            <a:r>
              <a:rPr lang="en-US" baseline="-25000" dirty="0" smtClean="0"/>
              <a:t>1</a:t>
            </a:r>
            <a:endParaRPr lang="en-US" dirty="0"/>
          </a:p>
        </p:txBody>
      </p:sp>
      <p:sp>
        <p:nvSpPr>
          <p:cNvPr id="31" name="TextBox 30"/>
          <p:cNvSpPr txBox="1"/>
          <p:nvPr/>
        </p:nvSpPr>
        <p:spPr>
          <a:xfrm>
            <a:off x="1807870" y="5943600"/>
            <a:ext cx="325730" cy="369332"/>
          </a:xfrm>
          <a:prstGeom prst="rect">
            <a:avLst/>
          </a:prstGeom>
          <a:noFill/>
        </p:spPr>
        <p:txBody>
          <a:bodyPr wrap="none" rtlCol="0">
            <a:spAutoFit/>
          </a:bodyPr>
          <a:lstStyle/>
          <a:p>
            <a:r>
              <a:rPr lang="en-US" dirty="0" smtClean="0"/>
              <a:t>0</a:t>
            </a:r>
            <a:endParaRPr lang="en-US" dirty="0"/>
          </a:p>
        </p:txBody>
      </p:sp>
      <p:sp>
        <p:nvSpPr>
          <p:cNvPr id="32" name="TextBox 31"/>
          <p:cNvSpPr txBox="1"/>
          <p:nvPr/>
        </p:nvSpPr>
        <p:spPr>
          <a:xfrm>
            <a:off x="2362200" y="6019800"/>
            <a:ext cx="356188" cy="369332"/>
          </a:xfrm>
          <a:prstGeom prst="rect">
            <a:avLst/>
          </a:prstGeom>
          <a:noFill/>
        </p:spPr>
        <p:txBody>
          <a:bodyPr wrap="none" rtlCol="0">
            <a:spAutoFit/>
          </a:bodyPr>
          <a:lstStyle/>
          <a:p>
            <a:r>
              <a:rPr lang="en-US" dirty="0" smtClean="0"/>
              <a:t>Q</a:t>
            </a:r>
            <a:endParaRPr lang="en-US" dirty="0"/>
          </a:p>
        </p:txBody>
      </p:sp>
      <p:sp>
        <p:nvSpPr>
          <p:cNvPr id="33" name="TextBox 32"/>
          <p:cNvSpPr txBox="1"/>
          <p:nvPr/>
        </p:nvSpPr>
        <p:spPr>
          <a:xfrm>
            <a:off x="3200400" y="6019800"/>
            <a:ext cx="421910" cy="369332"/>
          </a:xfrm>
          <a:prstGeom prst="rect">
            <a:avLst/>
          </a:prstGeom>
          <a:noFill/>
        </p:spPr>
        <p:txBody>
          <a:bodyPr wrap="none" rtlCol="0">
            <a:spAutoFit/>
          </a:bodyPr>
          <a:lstStyle/>
          <a:p>
            <a:r>
              <a:rPr lang="en-US" dirty="0" smtClean="0"/>
              <a:t>Q</a:t>
            </a:r>
            <a:r>
              <a:rPr lang="en-US" baseline="-25000" dirty="0" smtClean="0"/>
              <a:t>1</a:t>
            </a:r>
            <a:endParaRPr lang="en-US" dirty="0"/>
          </a:p>
        </p:txBody>
      </p:sp>
      <p:sp>
        <p:nvSpPr>
          <p:cNvPr id="34" name="TextBox 33"/>
          <p:cNvSpPr txBox="1"/>
          <p:nvPr/>
        </p:nvSpPr>
        <p:spPr>
          <a:xfrm>
            <a:off x="2438400" y="4495800"/>
            <a:ext cx="346570" cy="369332"/>
          </a:xfrm>
          <a:prstGeom prst="rect">
            <a:avLst/>
          </a:prstGeom>
          <a:noFill/>
        </p:spPr>
        <p:txBody>
          <a:bodyPr wrap="none" rtlCol="0">
            <a:spAutoFit/>
          </a:bodyPr>
          <a:lstStyle/>
          <a:p>
            <a:r>
              <a:rPr lang="en-US" dirty="0" smtClean="0"/>
              <a:t>R</a:t>
            </a:r>
            <a:endParaRPr lang="en-US" dirty="0"/>
          </a:p>
        </p:txBody>
      </p:sp>
      <p:sp>
        <p:nvSpPr>
          <p:cNvPr id="35" name="TextBox 34"/>
          <p:cNvSpPr txBox="1"/>
          <p:nvPr/>
        </p:nvSpPr>
        <p:spPr>
          <a:xfrm>
            <a:off x="3276600" y="5105400"/>
            <a:ext cx="412292" cy="369332"/>
          </a:xfrm>
          <a:prstGeom prst="rect">
            <a:avLst/>
          </a:prstGeom>
          <a:noFill/>
        </p:spPr>
        <p:txBody>
          <a:bodyPr wrap="none" rtlCol="0">
            <a:spAutoFit/>
          </a:bodyPr>
          <a:lstStyle/>
          <a:p>
            <a:r>
              <a:rPr lang="en-US" dirty="0" smtClean="0"/>
              <a:t>R</a:t>
            </a:r>
            <a:r>
              <a:rPr lang="en-US" baseline="-25000" dirty="0" smtClean="0"/>
              <a:t>1</a:t>
            </a:r>
            <a:endParaRPr lang="en-US" dirty="0"/>
          </a:p>
        </p:txBody>
      </p:sp>
      <p:sp>
        <p:nvSpPr>
          <p:cNvPr id="36" name="TextBox 35"/>
          <p:cNvSpPr txBox="1"/>
          <p:nvPr/>
        </p:nvSpPr>
        <p:spPr>
          <a:xfrm>
            <a:off x="2438400" y="5105400"/>
            <a:ext cx="314510" cy="369332"/>
          </a:xfrm>
          <a:prstGeom prst="rect">
            <a:avLst/>
          </a:prstGeom>
          <a:noFill/>
        </p:spPr>
        <p:txBody>
          <a:bodyPr wrap="none" rtlCol="0">
            <a:spAutoFit/>
          </a:bodyPr>
          <a:lstStyle/>
          <a:p>
            <a:r>
              <a:rPr lang="en-US" dirty="0" smtClean="0"/>
              <a:t>S</a:t>
            </a:r>
            <a:endParaRPr lang="en-US" dirty="0"/>
          </a:p>
        </p:txBody>
      </p:sp>
      <p:sp>
        <p:nvSpPr>
          <p:cNvPr id="37" name="TextBox 36"/>
          <p:cNvSpPr txBox="1"/>
          <p:nvPr/>
        </p:nvSpPr>
        <p:spPr>
          <a:xfrm>
            <a:off x="1752600" y="3581400"/>
            <a:ext cx="357790" cy="369332"/>
          </a:xfrm>
          <a:prstGeom prst="rect">
            <a:avLst/>
          </a:prstGeom>
          <a:noFill/>
        </p:spPr>
        <p:txBody>
          <a:bodyPr wrap="none" rtlCol="0">
            <a:spAutoFit/>
          </a:bodyPr>
          <a:lstStyle/>
          <a:p>
            <a:r>
              <a:rPr lang="en-US" dirty="0" smtClean="0"/>
              <a:t>D</a:t>
            </a:r>
            <a:endParaRPr lang="en-US" dirty="0"/>
          </a:p>
        </p:txBody>
      </p:sp>
      <p:sp>
        <p:nvSpPr>
          <p:cNvPr id="38" name="TextBox 37"/>
          <p:cNvSpPr txBox="1"/>
          <p:nvPr/>
        </p:nvSpPr>
        <p:spPr>
          <a:xfrm>
            <a:off x="6019800" y="5753100"/>
            <a:ext cx="335348" cy="369332"/>
          </a:xfrm>
          <a:prstGeom prst="rect">
            <a:avLst/>
          </a:prstGeom>
          <a:noFill/>
        </p:spPr>
        <p:txBody>
          <a:bodyPr wrap="none" rtlCol="0">
            <a:spAutoFit/>
          </a:bodyPr>
          <a:lstStyle/>
          <a:p>
            <a:r>
              <a:rPr lang="en-US" dirty="0" smtClean="0"/>
              <a:t>E</a:t>
            </a:r>
            <a:endParaRPr lang="en-US" dirty="0"/>
          </a:p>
        </p:txBody>
      </p:sp>
      <p:sp>
        <p:nvSpPr>
          <p:cNvPr id="39" name="TextBox 38"/>
          <p:cNvSpPr txBox="1"/>
          <p:nvPr/>
        </p:nvSpPr>
        <p:spPr>
          <a:xfrm>
            <a:off x="4045494" y="5486400"/>
            <a:ext cx="1059906" cy="369332"/>
          </a:xfrm>
          <a:prstGeom prst="rect">
            <a:avLst/>
          </a:prstGeom>
          <a:noFill/>
        </p:spPr>
        <p:txBody>
          <a:bodyPr wrap="none" rtlCol="0">
            <a:spAutoFit/>
          </a:bodyPr>
          <a:lstStyle/>
          <a:p>
            <a:r>
              <a:rPr lang="en-US" dirty="0" smtClean="0"/>
              <a:t>Demand</a:t>
            </a:r>
            <a:endParaRPr lang="en-US" dirty="0"/>
          </a:p>
        </p:txBody>
      </p:sp>
    </p:spTree>
    <p:extLst>
      <p:ext uri="{BB962C8B-B14F-4D97-AF65-F5344CB8AC3E}">
        <p14:creationId xmlns:p14="http://schemas.microsoft.com/office/powerpoint/2010/main" xmlns="" val="425516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24</a:t>
            </a:fld>
            <a:endParaRPr lang="en-US"/>
          </a:p>
        </p:txBody>
      </p:sp>
      <p:sp>
        <p:nvSpPr>
          <p:cNvPr id="3" name="Content Placeholder 2"/>
          <p:cNvSpPr>
            <a:spLocks noGrp="1"/>
          </p:cNvSpPr>
          <p:nvPr>
            <p:ph sz="quarter" idx="1"/>
          </p:nvPr>
        </p:nvSpPr>
        <p:spPr/>
        <p:txBody>
          <a:bodyPr>
            <a:normAutofit fontScale="92500" lnSpcReduction="20000"/>
          </a:bodyPr>
          <a:lstStyle/>
          <a:p>
            <a:r>
              <a:rPr lang="en-US" sz="2000" dirty="0" smtClean="0"/>
              <a:t>Existing ferry boat service across a river is replaced by a railway bridge.  Ferry charges $2 per passenger to cover TC: $1.50 for labor and $0.50 for capital.  </a:t>
            </a:r>
          </a:p>
          <a:p>
            <a:r>
              <a:rPr lang="en-US" sz="2000" dirty="0" smtClean="0"/>
              <a:t>Passengers are indifferent between the two ways of crossing the river.  If $2.00 per passenger will be AVC + AFC than there is no incentive for building the bridge. </a:t>
            </a:r>
          </a:p>
          <a:p>
            <a:r>
              <a:rPr lang="en-US" sz="2000" dirty="0" smtClean="0"/>
              <a:t> The owners of the ferry boat have a sunk investment of $0.50 per passenger and will be ready to lower their price to a minimum of $1.50.  </a:t>
            </a:r>
          </a:p>
          <a:p>
            <a:r>
              <a:rPr lang="en-US" sz="2000" dirty="0" smtClean="0"/>
              <a:t>If the bridge ATC is $1.20 then at the price of $1.40 the bridge owner will eliminate competition from the ferry and enjoy profits above normal of $0.20 per passenger.</a:t>
            </a:r>
          </a:p>
          <a:p>
            <a:r>
              <a:rPr lang="en-US" sz="2000" dirty="0" smtClean="0"/>
              <a:t>The annual benefits to the already existing passengers from the investment in the bridge is $2-$1.40= $0.60.  The loss of the ferry owners is $2.00-$1.50=$0.50 per passenger which is not a social cost but only a transfer from the ferry to the passengers.  The real social benefit is $1.50-$1.20=$0.30 plus the surplus of the additional CS of the new trips added from the reduction in price from $1.50 to $1.40.   </a:t>
            </a:r>
            <a:endParaRPr lang="en-US" sz="20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52400"/>
            <a:ext cx="1788286" cy="1187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4753" y="152400"/>
            <a:ext cx="1755847" cy="1187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4217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43174" y="4286256"/>
            <a:ext cx="1500198" cy="50006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直角三角形 76"/>
          <p:cNvSpPr/>
          <p:nvPr/>
        </p:nvSpPr>
        <p:spPr>
          <a:xfrm>
            <a:off x="2643174" y="3143248"/>
            <a:ext cx="1428760" cy="1143008"/>
          </a:xfrm>
          <a:prstGeom prst="r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142976" y="4000504"/>
            <a:ext cx="1500198" cy="7858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 name="Straight Arrow Connector 2"/>
          <p:cNvCxnSpPr/>
          <p:nvPr/>
        </p:nvCxnSpPr>
        <p:spPr>
          <a:xfrm flipV="1">
            <a:off x="11430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143000" y="6096000"/>
            <a:ext cx="487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3000" y="1981200"/>
            <a:ext cx="4572000" cy="3505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43000" y="3962400"/>
            <a:ext cx="29718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43000" y="4267200"/>
            <a:ext cx="29718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114800" y="3962400"/>
            <a:ext cx="0" cy="21336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Right Triangle 32"/>
          <p:cNvSpPr/>
          <p:nvPr/>
        </p:nvSpPr>
        <p:spPr>
          <a:xfrm flipH="1" flipV="1">
            <a:off x="3733800" y="3962400"/>
            <a:ext cx="381000" cy="304800"/>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1143000" y="4800600"/>
            <a:ext cx="36576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8200" y="1447800"/>
            <a:ext cx="348172" cy="461665"/>
          </a:xfrm>
          <a:prstGeom prst="rect">
            <a:avLst/>
          </a:prstGeom>
          <a:noFill/>
        </p:spPr>
        <p:txBody>
          <a:bodyPr wrap="none" rtlCol="0">
            <a:spAutoFit/>
          </a:bodyPr>
          <a:lstStyle/>
          <a:p>
            <a:r>
              <a:rPr lang="en-US" sz="2400" b="1" dirty="0"/>
              <a:t>P</a:t>
            </a:r>
          </a:p>
        </p:txBody>
      </p:sp>
      <p:cxnSp>
        <p:nvCxnSpPr>
          <p:cNvPr id="40" name="Straight Connector 39"/>
          <p:cNvCxnSpPr/>
          <p:nvPr/>
        </p:nvCxnSpPr>
        <p:spPr>
          <a:xfrm>
            <a:off x="1143000" y="3124200"/>
            <a:ext cx="14859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19800" y="5943600"/>
            <a:ext cx="304800" cy="461665"/>
          </a:xfrm>
          <a:prstGeom prst="rect">
            <a:avLst/>
          </a:prstGeom>
          <a:noFill/>
        </p:spPr>
        <p:txBody>
          <a:bodyPr wrap="square" rtlCol="0">
            <a:spAutoFit/>
          </a:bodyPr>
          <a:lstStyle/>
          <a:p>
            <a:r>
              <a:rPr lang="en-US" sz="2400" b="1" dirty="0" smtClean="0"/>
              <a:t>Q</a:t>
            </a:r>
            <a:endParaRPr lang="en-US" sz="2400" b="1" dirty="0"/>
          </a:p>
        </p:txBody>
      </p:sp>
      <p:cxnSp>
        <p:nvCxnSpPr>
          <p:cNvPr id="44" name="Straight Connector 43"/>
          <p:cNvCxnSpPr/>
          <p:nvPr/>
        </p:nvCxnSpPr>
        <p:spPr>
          <a:xfrm>
            <a:off x="2628900" y="3124200"/>
            <a:ext cx="0" cy="29718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800600" y="4800600"/>
            <a:ext cx="0" cy="129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6" name="Slide Number Placeholder 55"/>
          <p:cNvSpPr>
            <a:spLocks noGrp="1"/>
          </p:cNvSpPr>
          <p:nvPr>
            <p:ph type="sldNum" sz="quarter" idx="12"/>
          </p:nvPr>
        </p:nvSpPr>
        <p:spPr/>
        <p:txBody>
          <a:bodyPr/>
          <a:lstStyle/>
          <a:p>
            <a:fld id="{B27C6E79-21BB-412C-A8C1-14AF5C318E07}" type="slidenum">
              <a:rPr lang="en-US" smtClean="0"/>
              <a:pPr/>
              <a:t>25</a:t>
            </a:fld>
            <a:endParaRPr lang="en-US" dirty="0"/>
          </a:p>
        </p:txBody>
      </p:sp>
      <p:graphicFrame>
        <p:nvGraphicFramePr>
          <p:cNvPr id="57" name="Object 56"/>
          <p:cNvGraphicFramePr>
            <a:graphicFrameLocks noChangeAspect="1"/>
          </p:cNvGraphicFramePr>
          <p:nvPr>
            <p:extLst>
              <p:ext uri="{D42A27DB-BD31-4B8C-83A1-F6EECF244321}">
                <p14:modId xmlns:p14="http://schemas.microsoft.com/office/powerpoint/2010/main" xmlns="" val="1130048306"/>
              </p:ext>
            </p:extLst>
          </p:nvPr>
        </p:nvGraphicFramePr>
        <p:xfrm>
          <a:off x="2652346" y="2971800"/>
          <a:ext cx="552450" cy="609600"/>
        </p:xfrm>
        <a:graphic>
          <a:graphicData uri="http://schemas.openxmlformats.org/presentationml/2006/ole">
            <p:oleObj spid="_x0000_s53649" name="Equation" r:id="rId4" imgW="190417" imgH="330057" progId="Equation.3">
              <p:embed/>
            </p:oleObj>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xmlns="" val="3202320697"/>
              </p:ext>
            </p:extLst>
          </p:nvPr>
        </p:nvGraphicFramePr>
        <p:xfrm>
          <a:off x="4133803" y="4018085"/>
          <a:ext cx="361997" cy="390448"/>
        </p:xfrm>
        <a:graphic>
          <a:graphicData uri="http://schemas.openxmlformats.org/presentationml/2006/ole">
            <p:oleObj spid="_x0000_s53650" name="Equation" r:id="rId5" imgW="190335" imgH="215713" progId="Equation.3">
              <p:embed/>
            </p:oleObj>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xmlns="" val="2751118348"/>
              </p:ext>
            </p:extLst>
          </p:nvPr>
        </p:nvGraphicFramePr>
        <p:xfrm>
          <a:off x="3614788" y="3628237"/>
          <a:ext cx="309512" cy="375166"/>
        </p:xfrm>
        <a:graphic>
          <a:graphicData uri="http://schemas.openxmlformats.org/presentationml/2006/ole">
            <p:oleObj spid="_x0000_s53651" name="Equation" r:id="rId6" imgW="190335" imgH="215713" progId="Equation.3">
              <p:embed/>
            </p:oleObj>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xmlns="" val="3073786152"/>
              </p:ext>
            </p:extLst>
          </p:nvPr>
        </p:nvGraphicFramePr>
        <p:xfrm>
          <a:off x="4800600" y="4598377"/>
          <a:ext cx="334963" cy="381000"/>
        </p:xfrm>
        <a:graphic>
          <a:graphicData uri="http://schemas.openxmlformats.org/presentationml/2006/ole">
            <p:oleObj spid="_x0000_s53652" name="Equation" r:id="rId7" imgW="203024" imgH="215713" progId="Equation.3">
              <p:embed/>
            </p:oleObj>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xmlns="" val="30020601"/>
              </p:ext>
            </p:extLst>
          </p:nvPr>
        </p:nvGraphicFramePr>
        <p:xfrm>
          <a:off x="871538" y="1909465"/>
          <a:ext cx="271462" cy="290513"/>
        </p:xfrm>
        <a:graphic>
          <a:graphicData uri="http://schemas.openxmlformats.org/presentationml/2006/ole">
            <p:oleObj spid="_x0000_s53653" name="Equation" r:id="rId8" imgW="164885" imgH="164885" progId="Equation.3">
              <p:embed/>
            </p:oleObj>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xmlns="" val="2828963651"/>
              </p:ext>
            </p:extLst>
          </p:nvPr>
        </p:nvGraphicFramePr>
        <p:xfrm>
          <a:off x="4056063" y="6019800"/>
          <a:ext cx="334962" cy="381000"/>
        </p:xfrm>
        <a:graphic>
          <a:graphicData uri="http://schemas.openxmlformats.org/presentationml/2006/ole">
            <p:oleObj spid="_x0000_s53654" name="Equation" r:id="rId9" imgW="203024" imgH="215713" progId="Equation.3">
              <p:embed/>
            </p:oleObj>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xmlns="" val="3261608712"/>
              </p:ext>
            </p:extLst>
          </p:nvPr>
        </p:nvGraphicFramePr>
        <p:xfrm>
          <a:off x="2482850" y="6019800"/>
          <a:ext cx="292100" cy="381000"/>
        </p:xfrm>
        <a:graphic>
          <a:graphicData uri="http://schemas.openxmlformats.org/presentationml/2006/ole">
            <p:oleObj spid="_x0000_s53655" name="Equation" r:id="rId10" imgW="177569" imgH="215619" progId="Equation.3">
              <p:embed/>
            </p:oleObj>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xmlns="" val="2690538354"/>
              </p:ext>
            </p:extLst>
          </p:nvPr>
        </p:nvGraphicFramePr>
        <p:xfrm>
          <a:off x="820738" y="2933700"/>
          <a:ext cx="252412" cy="381000"/>
        </p:xfrm>
        <a:graphic>
          <a:graphicData uri="http://schemas.openxmlformats.org/presentationml/2006/ole">
            <p:oleObj spid="_x0000_s53656" name="Equation" r:id="rId11" imgW="152268" imgH="215713" progId="Equation.3">
              <p:embed/>
            </p:oleObj>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xmlns="" val="2720072178"/>
              </p:ext>
            </p:extLst>
          </p:nvPr>
        </p:nvGraphicFramePr>
        <p:xfrm>
          <a:off x="875761" y="4114800"/>
          <a:ext cx="273050" cy="381000"/>
        </p:xfrm>
        <a:graphic>
          <a:graphicData uri="http://schemas.openxmlformats.org/presentationml/2006/ole">
            <p:oleObj spid="_x0000_s53657" name="Equation" r:id="rId12" imgW="164885" imgH="215619" progId="Equation.3">
              <p:embed/>
            </p:oleObj>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xmlns="" val="3211901830"/>
              </p:ext>
            </p:extLst>
          </p:nvPr>
        </p:nvGraphicFramePr>
        <p:xfrm>
          <a:off x="785786" y="3714752"/>
          <a:ext cx="295275" cy="381000"/>
        </p:xfrm>
        <a:graphic>
          <a:graphicData uri="http://schemas.openxmlformats.org/presentationml/2006/ole">
            <p:oleObj spid="_x0000_s53658" name="Equation" r:id="rId13" imgW="177569" imgH="215619" progId="Equation.3">
              <p:embed/>
            </p:oleObj>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xmlns="" val="3249706862"/>
              </p:ext>
            </p:extLst>
          </p:nvPr>
        </p:nvGraphicFramePr>
        <p:xfrm>
          <a:off x="855663" y="4648200"/>
          <a:ext cx="314325" cy="381000"/>
        </p:xfrm>
        <a:graphic>
          <a:graphicData uri="http://schemas.openxmlformats.org/presentationml/2006/ole">
            <p:oleObj spid="_x0000_s53659" name="Equation" r:id="rId14" imgW="190335" imgH="215713" progId="Equation.3">
              <p:embed/>
            </p:oleObj>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xmlns="" val="1827456039"/>
              </p:ext>
            </p:extLst>
          </p:nvPr>
        </p:nvGraphicFramePr>
        <p:xfrm>
          <a:off x="1524000" y="2928815"/>
          <a:ext cx="361949" cy="203714"/>
        </p:xfrm>
        <a:graphic>
          <a:graphicData uri="http://schemas.openxmlformats.org/presentationml/2006/ole">
            <p:oleObj spid="_x0000_s53660" name="Equation" r:id="rId15" imgW="241091" imgH="177646" progId="Equation.3">
              <p:embed/>
            </p:oleObj>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xmlns="" val="1878798434"/>
              </p:ext>
            </p:extLst>
          </p:nvPr>
        </p:nvGraphicFramePr>
        <p:xfrm>
          <a:off x="1593850" y="3767015"/>
          <a:ext cx="292100" cy="177800"/>
        </p:xfrm>
        <a:graphic>
          <a:graphicData uri="http://schemas.openxmlformats.org/presentationml/2006/ole">
            <p:oleObj spid="_x0000_s53661" name="Equation" r:id="rId16" imgW="291847" imgH="177646" progId="Equation.3">
              <p:embed/>
            </p:oleObj>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xmlns="" val="1892730204"/>
              </p:ext>
            </p:extLst>
          </p:nvPr>
        </p:nvGraphicFramePr>
        <p:xfrm>
          <a:off x="1593850" y="4076700"/>
          <a:ext cx="292100" cy="177800"/>
        </p:xfrm>
        <a:graphic>
          <a:graphicData uri="http://schemas.openxmlformats.org/presentationml/2006/ole">
            <p:oleObj spid="_x0000_s53662" name="Equation" r:id="rId17" imgW="291847" imgH="177646" progId="Equation.3">
              <p:embed/>
            </p:oleObj>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xmlns="" val="3343074082"/>
              </p:ext>
            </p:extLst>
          </p:nvPr>
        </p:nvGraphicFramePr>
        <p:xfrm>
          <a:off x="1593850" y="4610100"/>
          <a:ext cx="292100" cy="177800"/>
        </p:xfrm>
        <a:graphic>
          <a:graphicData uri="http://schemas.openxmlformats.org/presentationml/2006/ole">
            <p:oleObj spid="_x0000_s53663" name="Equation" r:id="rId18" imgW="291847" imgH="177646" progId="Equation.3">
              <p:embed/>
            </p:oleObj>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xmlns="" val="168934610"/>
              </p:ext>
            </p:extLst>
          </p:nvPr>
        </p:nvGraphicFramePr>
        <p:xfrm>
          <a:off x="4514850" y="3321050"/>
          <a:ext cx="114300" cy="215900"/>
        </p:xfrm>
        <a:graphic>
          <a:graphicData uri="http://schemas.openxmlformats.org/presentationml/2006/ole">
            <p:oleObj spid="_x0000_s53664" name="Equation" r:id="rId19" imgW="114151" imgH="215619" progId="Equation.3">
              <p:embed/>
            </p:oleObj>
          </a:graphicData>
        </a:graphic>
      </p:graphicFrame>
      <p:sp>
        <p:nvSpPr>
          <p:cNvPr id="78" name="TextBox 77"/>
          <p:cNvSpPr txBox="1"/>
          <p:nvPr/>
        </p:nvSpPr>
        <p:spPr>
          <a:xfrm>
            <a:off x="2084802" y="4413683"/>
            <a:ext cx="27443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a:t>
            </a:r>
            <a:endParaRPr lang="en-US" b="1" dirty="0">
              <a:latin typeface="Times New Roman" pitchFamily="18" charset="0"/>
              <a:cs typeface="Times New Roman" pitchFamily="18" charset="0"/>
            </a:endParaRPr>
          </a:p>
        </p:txBody>
      </p:sp>
      <p:sp>
        <p:nvSpPr>
          <p:cNvPr id="79" name="TextBox 78"/>
          <p:cNvSpPr txBox="1"/>
          <p:nvPr/>
        </p:nvSpPr>
        <p:spPr>
          <a:xfrm>
            <a:off x="2971800" y="3522702"/>
            <a:ext cx="364202"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II</a:t>
            </a:r>
            <a:endParaRPr lang="en-US" b="1" dirty="0">
              <a:latin typeface="Times New Roman" pitchFamily="18" charset="0"/>
              <a:cs typeface="Times New Roman" pitchFamily="18" charset="0"/>
            </a:endParaRPr>
          </a:p>
        </p:txBody>
      </p:sp>
      <p:sp>
        <p:nvSpPr>
          <p:cNvPr id="81" name="TextBox 80"/>
          <p:cNvSpPr txBox="1"/>
          <p:nvPr/>
        </p:nvSpPr>
        <p:spPr>
          <a:xfrm>
            <a:off x="3336002" y="4319953"/>
            <a:ext cx="45397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III</a:t>
            </a:r>
            <a:endParaRPr lang="en-US" b="1" dirty="0">
              <a:latin typeface="Times New Roman" pitchFamily="18" charset="0"/>
              <a:cs typeface="Times New Roman" pitchFamily="18" charset="0"/>
            </a:endParaRPr>
          </a:p>
        </p:txBody>
      </p:sp>
      <p:graphicFrame>
        <p:nvGraphicFramePr>
          <p:cNvPr id="82" name="Object 81"/>
          <p:cNvGraphicFramePr>
            <a:graphicFrameLocks noChangeAspect="1"/>
          </p:cNvGraphicFramePr>
          <p:nvPr>
            <p:extLst>
              <p:ext uri="{D42A27DB-BD31-4B8C-83A1-F6EECF244321}">
                <p14:modId xmlns:p14="http://schemas.microsoft.com/office/powerpoint/2010/main" xmlns="" val="2433021972"/>
              </p:ext>
            </p:extLst>
          </p:nvPr>
        </p:nvGraphicFramePr>
        <p:xfrm>
          <a:off x="2628900" y="3932143"/>
          <a:ext cx="237392" cy="365313"/>
        </p:xfrm>
        <a:graphic>
          <a:graphicData uri="http://schemas.openxmlformats.org/presentationml/2006/ole">
            <p:oleObj spid="_x0000_s53665" name="Equation" r:id="rId20" imgW="190335" imgH="215713" progId="Equation.3">
              <p:embed/>
            </p:oleObj>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xmlns="" val="949028928"/>
              </p:ext>
            </p:extLst>
          </p:nvPr>
        </p:nvGraphicFramePr>
        <p:xfrm>
          <a:off x="2644775" y="3551238"/>
          <a:ext cx="174625" cy="365125"/>
        </p:xfrm>
        <a:graphic>
          <a:graphicData uri="http://schemas.openxmlformats.org/presentationml/2006/ole">
            <p:oleObj spid="_x0000_s53666" name="Equation" r:id="rId21" imgW="164885" imgH="215619" progId="Equation.3">
              <p:embed/>
            </p:oleObj>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xmlns="" val="2748024728"/>
              </p:ext>
            </p:extLst>
          </p:nvPr>
        </p:nvGraphicFramePr>
        <p:xfrm>
          <a:off x="2620108" y="4489965"/>
          <a:ext cx="296862" cy="365125"/>
        </p:xfrm>
        <a:graphic>
          <a:graphicData uri="http://schemas.openxmlformats.org/presentationml/2006/ole">
            <p:oleObj spid="_x0000_s53667" name="Equation" r:id="rId22" imgW="152268" imgH="215713" progId="Equation.3">
              <p:embed/>
            </p:oleObj>
          </a:graphicData>
        </a:graphic>
      </p:graphicFrame>
      <p:graphicFrame>
        <p:nvGraphicFramePr>
          <p:cNvPr id="86" name="Object 85"/>
          <p:cNvGraphicFramePr>
            <a:graphicFrameLocks noChangeAspect="1"/>
          </p:cNvGraphicFramePr>
          <p:nvPr>
            <p:extLst>
              <p:ext uri="{D42A27DB-BD31-4B8C-83A1-F6EECF244321}">
                <p14:modId xmlns:p14="http://schemas.microsoft.com/office/powerpoint/2010/main" xmlns="" val="389532966"/>
              </p:ext>
            </p:extLst>
          </p:nvPr>
        </p:nvGraphicFramePr>
        <p:xfrm>
          <a:off x="4157663" y="3716338"/>
          <a:ext cx="222250" cy="301625"/>
        </p:xfrm>
        <a:graphic>
          <a:graphicData uri="http://schemas.openxmlformats.org/presentationml/2006/ole">
            <p:oleObj spid="_x0000_s53668" name="Equation" r:id="rId23" imgW="177492" imgH="177492" progId="Equation.3">
              <p:embed/>
            </p:oleObj>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xmlns="" val="3273158538"/>
              </p:ext>
            </p:extLst>
          </p:nvPr>
        </p:nvGraphicFramePr>
        <p:xfrm>
          <a:off x="4106863" y="4476750"/>
          <a:ext cx="222250" cy="365125"/>
        </p:xfrm>
        <a:graphic>
          <a:graphicData uri="http://schemas.openxmlformats.org/presentationml/2006/ole">
            <p:oleObj spid="_x0000_s53669" name="Equation" r:id="rId24" imgW="177569" imgH="215619" progId="Equation.3">
              <p:embed/>
            </p:oleObj>
          </a:graphicData>
        </a:graphic>
      </p:graphicFrame>
      <p:sp>
        <p:nvSpPr>
          <p:cNvPr id="43" name="TextBox 42"/>
          <p:cNvSpPr txBox="1"/>
          <p:nvPr/>
        </p:nvSpPr>
        <p:spPr>
          <a:xfrm>
            <a:off x="2743200" y="381000"/>
            <a:ext cx="4025461" cy="707886"/>
          </a:xfrm>
          <a:prstGeom prst="rect">
            <a:avLst/>
          </a:prstGeom>
          <a:noFill/>
        </p:spPr>
        <p:txBody>
          <a:bodyPr wrap="none" rtlCol="0">
            <a:spAutoFit/>
          </a:bodyPr>
          <a:lstStyle/>
          <a:p>
            <a:r>
              <a:rPr lang="en-US" sz="4000" dirty="0" smtClean="0"/>
              <a:t>Ferry Case Study</a:t>
            </a:r>
            <a:endParaRPr lang="en-US" sz="4000" dirty="0"/>
          </a:p>
        </p:txBody>
      </p:sp>
      <p:pic>
        <p:nvPicPr>
          <p:cNvPr id="3181" name="Picture 109"/>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4800601" y="1605534"/>
            <a:ext cx="3200400" cy="2128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4" name="直接连接符 53"/>
          <p:cNvCxnSpPr/>
          <p:nvPr/>
        </p:nvCxnSpPr>
        <p:spPr>
          <a:xfrm rot="5400000">
            <a:off x="2214546" y="4357694"/>
            <a:ext cx="8572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142976" y="4786322"/>
            <a:ext cx="1500198"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65916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(Continued 1)</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26</a:t>
            </a:fld>
            <a:endParaRPr lang="en-US"/>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2400" b="1" dirty="0" smtClean="0"/>
              <a:t>Conclusion:</a:t>
            </a:r>
          </a:p>
          <a:p>
            <a:pPr marL="0" indent="0">
              <a:buNone/>
            </a:pPr>
            <a:r>
              <a:rPr lang="en-US" sz="2400" dirty="0" smtClean="0"/>
              <a:t>Passengers benefit is $2.00-$1.40=$0.60 of which $0.50 is merely a transfer from the ferry.  Social benefits is therefore $1.50-$1.20=$0.30 plus additional CS when the price decreased from $1.50 to $1.40.</a:t>
            </a:r>
          </a:p>
          <a:p>
            <a:pPr marL="0" indent="0">
              <a:buNone/>
            </a:pPr>
            <a:r>
              <a:rPr lang="en-US" sz="2400" dirty="0" smtClean="0"/>
              <a:t>Ferry’s CS:                 P</a:t>
            </a:r>
            <a:r>
              <a:rPr lang="en-US" sz="1200" dirty="0" smtClean="0"/>
              <a:t>1</a:t>
            </a:r>
            <a:r>
              <a:rPr lang="en-US" sz="2400" dirty="0" smtClean="0"/>
              <a:t>DR</a:t>
            </a:r>
            <a:r>
              <a:rPr lang="en-US" sz="1400" dirty="0" smtClean="0"/>
              <a:t>1</a:t>
            </a:r>
          </a:p>
          <a:p>
            <a:pPr marL="0" indent="0">
              <a:buNone/>
            </a:pPr>
            <a:r>
              <a:rPr lang="en-US" sz="2400" dirty="0" smtClean="0"/>
              <a:t>Quasi-rent to ferry:  </a:t>
            </a:r>
            <a:r>
              <a:rPr lang="en-US" sz="2400" dirty="0" smtClean="0"/>
              <a:t>P</a:t>
            </a:r>
            <a:r>
              <a:rPr lang="en-US" sz="1400" dirty="0" smtClean="0"/>
              <a:t>1</a:t>
            </a:r>
            <a:r>
              <a:rPr lang="en-US" sz="2400" dirty="0" smtClean="0"/>
              <a:t>R</a:t>
            </a:r>
            <a:r>
              <a:rPr lang="en-US" sz="1400" dirty="0" smtClean="0"/>
              <a:t>1</a:t>
            </a:r>
            <a:r>
              <a:rPr lang="en-US" sz="2400" dirty="0" smtClean="0"/>
              <a:t>S</a:t>
            </a:r>
            <a:r>
              <a:rPr lang="en-US" sz="1400" dirty="0" smtClean="0"/>
              <a:t>1</a:t>
            </a:r>
            <a:r>
              <a:rPr lang="en-US" sz="2400" dirty="0" smtClean="0"/>
              <a:t>C1</a:t>
            </a:r>
            <a:endParaRPr lang="en-US" sz="2400" dirty="0" smtClean="0"/>
          </a:p>
          <a:p>
            <a:pPr marL="0" indent="0">
              <a:buNone/>
            </a:pPr>
            <a:r>
              <a:rPr lang="en-US" sz="2400" dirty="0" smtClean="0"/>
              <a:t>Rail’s CS    :                 P</a:t>
            </a:r>
            <a:r>
              <a:rPr lang="en-US" sz="1400" dirty="0" smtClean="0"/>
              <a:t>2</a:t>
            </a:r>
            <a:r>
              <a:rPr lang="en-US" sz="2400" dirty="0" smtClean="0"/>
              <a:t>DR</a:t>
            </a:r>
          </a:p>
          <a:p>
            <a:pPr marL="0" indent="0">
              <a:buNone/>
            </a:pPr>
            <a:r>
              <a:rPr lang="en-US" sz="2400" dirty="0" smtClean="0"/>
              <a:t>Quasi-rent to rail:      C</a:t>
            </a:r>
            <a:r>
              <a:rPr lang="en-US" sz="1400" dirty="0" smtClean="0"/>
              <a:t>2</a:t>
            </a:r>
            <a:r>
              <a:rPr lang="en-US" sz="2400" dirty="0" smtClean="0"/>
              <a:t>P</a:t>
            </a:r>
            <a:r>
              <a:rPr lang="en-US" sz="1400" dirty="0" smtClean="0"/>
              <a:t>2</a:t>
            </a:r>
            <a:r>
              <a:rPr lang="en-US" sz="2400" dirty="0" smtClean="0"/>
              <a:t>R</a:t>
            </a:r>
            <a:r>
              <a:rPr lang="en-US" sz="1400" dirty="0" smtClean="0"/>
              <a:t>2</a:t>
            </a:r>
            <a:r>
              <a:rPr lang="en-US" sz="2400" dirty="0" smtClean="0"/>
              <a:t>S</a:t>
            </a:r>
            <a:r>
              <a:rPr lang="en-US" sz="1400" dirty="0" smtClean="0"/>
              <a:t>2</a:t>
            </a:r>
          </a:p>
          <a:p>
            <a:pPr marL="0" indent="0">
              <a:buNone/>
            </a:pPr>
            <a:r>
              <a:rPr lang="en-US" sz="2400" dirty="0" smtClean="0"/>
              <a:t>Social benefits:          </a:t>
            </a:r>
            <a:r>
              <a:rPr lang="en-US" sz="2400" dirty="0" smtClean="0"/>
              <a:t>C</a:t>
            </a:r>
            <a:r>
              <a:rPr lang="en-US" sz="1500" dirty="0" smtClean="0"/>
              <a:t>1</a:t>
            </a:r>
            <a:r>
              <a:rPr lang="en-US" sz="2400" dirty="0" smtClean="0"/>
              <a:t>C</a:t>
            </a:r>
            <a:r>
              <a:rPr lang="en-US" sz="1500" dirty="0" smtClean="0"/>
              <a:t>2</a:t>
            </a:r>
            <a:r>
              <a:rPr lang="en-US" sz="2400" dirty="0" smtClean="0"/>
              <a:t>T</a:t>
            </a:r>
            <a:r>
              <a:rPr lang="en-US" sz="1500" dirty="0" smtClean="0"/>
              <a:t>1</a:t>
            </a:r>
            <a:r>
              <a:rPr lang="en-US" sz="2400" dirty="0" smtClean="0"/>
              <a:t>S</a:t>
            </a:r>
            <a:r>
              <a:rPr lang="en-US" sz="1500" dirty="0" smtClean="0"/>
              <a:t>1  </a:t>
            </a:r>
            <a:r>
              <a:rPr lang="en-US" sz="2400" dirty="0" smtClean="0"/>
              <a:t>  +       R</a:t>
            </a:r>
            <a:r>
              <a:rPr lang="en-US" sz="1500" dirty="0" smtClean="0"/>
              <a:t>1</a:t>
            </a:r>
            <a:r>
              <a:rPr lang="en-US" sz="2400" dirty="0" smtClean="0"/>
              <a:t>W</a:t>
            </a:r>
            <a:r>
              <a:rPr lang="en-US" sz="1500" dirty="0" smtClean="0"/>
              <a:t>1</a:t>
            </a:r>
            <a:r>
              <a:rPr lang="en-US" sz="2400" dirty="0" smtClean="0"/>
              <a:t>R</a:t>
            </a:r>
            <a:r>
              <a:rPr lang="en-US" sz="1500" dirty="0" smtClean="0"/>
              <a:t>2           </a:t>
            </a:r>
            <a:r>
              <a:rPr lang="en-US" altLang="zh-CN" sz="1500" dirty="0" smtClean="0"/>
              <a:t>+</a:t>
            </a:r>
            <a:r>
              <a:rPr lang="en-US" sz="2400" dirty="0" smtClean="0"/>
              <a:t>      T</a:t>
            </a:r>
            <a:r>
              <a:rPr lang="en-US" sz="1500" dirty="0" smtClean="0"/>
              <a:t>1</a:t>
            </a:r>
            <a:r>
              <a:rPr lang="en-US" sz="2400" dirty="0" smtClean="0"/>
              <a:t>W</a:t>
            </a:r>
            <a:r>
              <a:rPr lang="en-US" sz="1500" dirty="0" smtClean="0"/>
              <a:t>1</a:t>
            </a:r>
            <a:r>
              <a:rPr lang="en-US" sz="2400" dirty="0" smtClean="0"/>
              <a:t>R</a:t>
            </a:r>
            <a:r>
              <a:rPr lang="en-US" sz="1500" dirty="0" smtClean="0"/>
              <a:t>2</a:t>
            </a:r>
            <a:r>
              <a:rPr lang="en-US" sz="2400" dirty="0" smtClean="0"/>
              <a:t>S</a:t>
            </a:r>
            <a:r>
              <a:rPr lang="en-US" sz="1500" dirty="0" smtClean="0"/>
              <a:t>2</a:t>
            </a:r>
            <a:r>
              <a:rPr lang="en-US" sz="2400" dirty="0" smtClean="0"/>
              <a:t>,       </a:t>
            </a:r>
            <a:endParaRPr lang="en-US" sz="2400" dirty="0" smtClean="0"/>
          </a:p>
          <a:p>
            <a:pPr marL="0" indent="0">
              <a:buNone/>
            </a:pPr>
            <a:r>
              <a:rPr lang="en-US" sz="2400" dirty="0" smtClean="0"/>
              <a:t> </a:t>
            </a:r>
            <a:r>
              <a:rPr lang="en-US" sz="2400" dirty="0" smtClean="0"/>
              <a:t>where</a:t>
            </a:r>
          </a:p>
          <a:p>
            <a:pPr marL="0" indent="0">
              <a:buNone/>
            </a:pPr>
            <a:r>
              <a:rPr lang="en-US" sz="2400" dirty="0"/>
              <a:t> </a:t>
            </a:r>
            <a:r>
              <a:rPr lang="en-US" sz="2400" dirty="0" smtClean="0"/>
              <a:t>                                     I: Resources   II: Gains to        </a:t>
            </a:r>
            <a:r>
              <a:rPr lang="en-US" sz="2400" dirty="0" smtClean="0"/>
              <a:t>III</a:t>
            </a:r>
            <a:r>
              <a:rPr lang="en-US" sz="2400" dirty="0" smtClean="0"/>
              <a:t>: Profits of rail</a:t>
            </a:r>
          </a:p>
          <a:p>
            <a:pPr marL="0" indent="0">
              <a:buNone/>
            </a:pPr>
            <a:r>
              <a:rPr lang="en-US" sz="2400" dirty="0" smtClean="0"/>
              <a:t>                                          saved                consumers           on additional </a:t>
            </a:r>
          </a:p>
          <a:p>
            <a:pPr marL="0" indent="0">
              <a:buNone/>
            </a:pPr>
            <a:r>
              <a:rPr lang="en-US" sz="2400" dirty="0"/>
              <a:t>	</a:t>
            </a:r>
            <a:r>
              <a:rPr lang="en-US" sz="2400" dirty="0" smtClean="0"/>
              <a:t>					                  journeys</a:t>
            </a:r>
            <a:endParaRPr lang="en-US" sz="2400" dirty="0"/>
          </a:p>
        </p:txBody>
      </p:sp>
      <p:sp>
        <p:nvSpPr>
          <p:cNvPr id="5" name="矩形 4"/>
          <p:cNvSpPr/>
          <p:nvPr/>
        </p:nvSpPr>
        <p:spPr>
          <a:xfrm>
            <a:off x="2928926" y="4643446"/>
            <a:ext cx="928694" cy="714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86314" y="4643446"/>
            <a:ext cx="928694"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715140" y="4643446"/>
            <a:ext cx="1143008" cy="714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1848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(Continued 2)</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27</a:t>
            </a:fld>
            <a:endParaRPr lang="en-US"/>
          </a:p>
        </p:txBody>
      </p:sp>
      <p:sp>
        <p:nvSpPr>
          <p:cNvPr id="3" name="Content Placeholder 2"/>
          <p:cNvSpPr>
            <a:spLocks noGrp="1"/>
          </p:cNvSpPr>
          <p:nvPr>
            <p:ph sz="quarter" idx="1"/>
          </p:nvPr>
        </p:nvSpPr>
        <p:spPr/>
        <p:txBody>
          <a:bodyPr/>
          <a:lstStyle/>
          <a:p>
            <a:r>
              <a:rPr lang="en-US" dirty="0" smtClean="0"/>
              <a:t>Assuming the variable resources to be perfectly mobile then the loss of quasi-rents by the ferry owners will be wholly offset by the gains to consumers when the price falls from P</a:t>
            </a:r>
            <a:r>
              <a:rPr lang="en-US" sz="1400" dirty="0" smtClean="0"/>
              <a:t>1</a:t>
            </a:r>
            <a:r>
              <a:rPr lang="en-US" dirty="0" smtClean="0"/>
              <a:t> to P</a:t>
            </a:r>
            <a:r>
              <a:rPr lang="en-US" sz="1400" dirty="0" smtClean="0"/>
              <a:t>2</a:t>
            </a:r>
            <a:r>
              <a:rPr lang="en-US" dirty="0" smtClean="0"/>
              <a:t>. </a:t>
            </a:r>
          </a:p>
          <a:p>
            <a:r>
              <a:rPr lang="en-US" dirty="0" smtClean="0"/>
              <a:t>If we are in competitive market where P=AVC, we should compare </a:t>
            </a:r>
            <a:r>
              <a:rPr lang="en-US" dirty="0"/>
              <a:t>just </a:t>
            </a:r>
            <a:r>
              <a:rPr lang="en-US" dirty="0" smtClean="0"/>
              <a:t>C</a:t>
            </a:r>
            <a:r>
              <a:rPr lang="en-US" sz="1400" dirty="0" smtClean="0"/>
              <a:t>1</a:t>
            </a:r>
            <a:r>
              <a:rPr lang="en-US" dirty="0" smtClean="0"/>
              <a:t> to </a:t>
            </a:r>
            <a:r>
              <a:rPr lang="en-US" dirty="0"/>
              <a:t>C</a:t>
            </a:r>
            <a:r>
              <a:rPr lang="en-US" sz="1400" dirty="0"/>
              <a:t>2</a:t>
            </a:r>
            <a:r>
              <a:rPr lang="en-US" dirty="0"/>
              <a:t> and the benefits will be </a:t>
            </a:r>
            <a:r>
              <a:rPr lang="en-US" dirty="0" smtClean="0"/>
              <a:t>C</a:t>
            </a:r>
            <a:r>
              <a:rPr lang="en-US" sz="1400" dirty="0" smtClean="0"/>
              <a:t>1</a:t>
            </a:r>
            <a:r>
              <a:rPr lang="en-US" dirty="0" smtClean="0"/>
              <a:t>C</a:t>
            </a:r>
            <a:r>
              <a:rPr lang="en-US" sz="1400" dirty="0" smtClean="0"/>
              <a:t>2</a:t>
            </a:r>
            <a:r>
              <a:rPr lang="en-US" dirty="0" smtClean="0"/>
              <a:t>D</a:t>
            </a:r>
            <a:r>
              <a:rPr lang="en-US" sz="1400" dirty="0" smtClean="0"/>
              <a:t>2</a:t>
            </a:r>
            <a:r>
              <a:rPr lang="en-US" dirty="0" smtClean="0"/>
              <a:t>D</a:t>
            </a:r>
            <a:r>
              <a:rPr lang="en-US" sz="1400" dirty="0" smtClean="0"/>
              <a:t>1</a:t>
            </a:r>
            <a:r>
              <a:rPr lang="en-US" dirty="0" smtClean="0"/>
              <a:t>.</a:t>
            </a:r>
            <a:endParaRPr lang="en-US" dirty="0"/>
          </a:p>
          <a:p>
            <a:endParaRPr lang="en-US" dirty="0"/>
          </a:p>
        </p:txBody>
      </p:sp>
    </p:spTree>
    <p:extLst>
      <p:ext uri="{BB962C8B-B14F-4D97-AF65-F5344CB8AC3E}">
        <p14:creationId xmlns:p14="http://schemas.microsoft.com/office/powerpoint/2010/main" xmlns="" val="1916687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Costs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28</a:t>
            </a:fld>
            <a:endParaRPr lang="en-US"/>
          </a:p>
        </p:txBody>
      </p:sp>
      <p:sp>
        <p:nvSpPr>
          <p:cNvPr id="4" name="Content Placeholder 3"/>
          <p:cNvSpPr>
            <a:spLocks noGrp="1"/>
          </p:cNvSpPr>
          <p:nvPr>
            <p:ph sz="quarter" idx="1"/>
          </p:nvPr>
        </p:nvSpPr>
        <p:spPr/>
        <p:txBody>
          <a:bodyPr>
            <a:normAutofit/>
          </a:bodyPr>
          <a:lstStyle/>
          <a:p>
            <a:pPr>
              <a:buNone/>
            </a:pPr>
            <a:r>
              <a:rPr lang="en-US" sz="2400" dirty="0" smtClean="0"/>
              <a:t>Costs and benefits are simply 2 sides of the same coin.  As benefits measure the contribution of a program to an objective, costs measure the opportunity costs or the benefits foregone of the resources committed to the program.  In other words, the extent to which the inputs committed to the program could yield to objectives if used in the best alternative use.  </a:t>
            </a:r>
          </a:p>
          <a:p>
            <a:pPr>
              <a:buNone/>
            </a:pPr>
            <a:r>
              <a:rPr lang="en-US" sz="2400" dirty="0" smtClean="0"/>
              <a:t>If a person goes to the movies and spends there two hours and $10 then the cost is $10 plus the value of the two hours if spent in the best alternative activity.  The alternative use must be a realistic and not merely technical alternative.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Costs: Example</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29</a:t>
            </a:fld>
            <a:endParaRPr lang="en-US"/>
          </a:p>
        </p:txBody>
      </p:sp>
      <p:sp>
        <p:nvSpPr>
          <p:cNvPr id="4" name="Content Placeholder 3"/>
          <p:cNvSpPr>
            <a:spLocks noGrp="1"/>
          </p:cNvSpPr>
          <p:nvPr>
            <p:ph sz="quarter" idx="1"/>
          </p:nvPr>
        </p:nvSpPr>
        <p:spPr/>
        <p:txBody>
          <a:bodyPr>
            <a:normAutofit/>
          </a:bodyPr>
          <a:lstStyle/>
          <a:p>
            <a:pPr>
              <a:buNone/>
            </a:pPr>
            <a:r>
              <a:rPr lang="en-US" sz="2400" dirty="0" smtClean="0"/>
              <a:t>When land is used by a project it is denied to the rest of the economy.  The appropriate measure of the cost of the land as an input is the consumer’s ultimate willingness to pay for it.  When land markets are competitive then the market price will measure the cost of the land.  If the land has no legal or practical alternative use then even though a price is paid for that land, its cost should be zero.  If the land has alternative use but the market does not provide it then benefits foregone from the alternative use should be imputed.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Planning</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3</a:t>
            </a:fld>
            <a:endParaRPr lang="en-US" dirty="0"/>
          </a:p>
        </p:txBody>
      </p:sp>
      <p:sp>
        <p:nvSpPr>
          <p:cNvPr id="3" name="Content Placeholder 2"/>
          <p:cNvSpPr>
            <a:spLocks noGrp="1"/>
          </p:cNvSpPr>
          <p:nvPr>
            <p:ph sz="quarter" idx="1"/>
          </p:nvPr>
        </p:nvSpPr>
        <p:spPr/>
        <p:txBody>
          <a:bodyPr>
            <a:normAutofit/>
          </a:bodyPr>
          <a:lstStyle/>
          <a:p>
            <a:r>
              <a:rPr lang="en-US" sz="2400" dirty="0" smtClean="0"/>
              <a:t>Planning is a </a:t>
            </a:r>
            <a:r>
              <a:rPr lang="en-US" sz="2400" b="1" dirty="0" smtClean="0"/>
              <a:t>continuous process </a:t>
            </a:r>
            <a:r>
              <a:rPr lang="en-US" sz="2400" dirty="0" smtClean="0"/>
              <a:t>of systematic (rational) decision making through a </a:t>
            </a:r>
            <a:r>
              <a:rPr lang="en-US" sz="2400" b="1" dirty="0" smtClean="0"/>
              <a:t>sequence of choices</a:t>
            </a:r>
            <a:r>
              <a:rPr lang="en-US" sz="2400" dirty="0" smtClean="0"/>
              <a:t> about a </a:t>
            </a:r>
            <a:r>
              <a:rPr lang="en-US" sz="2400" b="1" dirty="0" smtClean="0"/>
              <a:t>future action </a:t>
            </a:r>
            <a:r>
              <a:rPr lang="en-US" sz="2400" dirty="0" smtClean="0"/>
              <a:t>which is aimed to improve </a:t>
            </a:r>
            <a:r>
              <a:rPr lang="en-US" sz="2400" b="1" dirty="0" smtClean="0"/>
              <a:t>social welfare </a:t>
            </a:r>
            <a:r>
              <a:rPr lang="en-US" sz="2400" dirty="0" smtClean="0"/>
              <a:t>such that long term goals are being achieved.</a:t>
            </a:r>
          </a:p>
          <a:p>
            <a:r>
              <a:rPr lang="en-US" sz="2400" dirty="0" smtClean="0"/>
              <a:t>Two Conditions exist:</a:t>
            </a:r>
          </a:p>
          <a:p>
            <a:pPr marL="0" indent="0">
              <a:buNone/>
            </a:pPr>
            <a:r>
              <a:rPr lang="en-US" sz="2400" dirty="0"/>
              <a:t>	</a:t>
            </a:r>
            <a:r>
              <a:rPr lang="en-US" sz="2400" dirty="0" smtClean="0"/>
              <a:t>Scarcity of resources</a:t>
            </a:r>
          </a:p>
          <a:p>
            <a:pPr marL="0" indent="0">
              <a:buNone/>
            </a:pPr>
            <a:r>
              <a:rPr lang="en-US" sz="2400" dirty="0"/>
              <a:t>	</a:t>
            </a:r>
            <a:r>
              <a:rPr lang="en-US" sz="2400" dirty="0" smtClean="0"/>
              <a:t>More than one way to achieve a goal</a:t>
            </a:r>
          </a:p>
          <a:p>
            <a:r>
              <a:rPr lang="en-US" sz="2400" dirty="0" smtClean="0"/>
              <a:t>Alternative definition: Planning is aimed to use the limited resources in such a way that will enable to attain the maximum in the goals weighted by society’s preferences.</a:t>
            </a:r>
            <a:endParaRPr lang="en-US" sz="2400" dirty="0"/>
          </a:p>
        </p:txBody>
      </p:sp>
    </p:spTree>
    <p:extLst>
      <p:ext uri="{BB962C8B-B14F-4D97-AF65-F5344CB8AC3E}">
        <p14:creationId xmlns:p14="http://schemas.microsoft.com/office/powerpoint/2010/main" xmlns="" val="148966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30</a:t>
            </a:fld>
            <a:endParaRPr lang="en-US" dirty="0"/>
          </a:p>
        </p:txBody>
      </p:sp>
      <p:sp>
        <p:nvSpPr>
          <p:cNvPr id="4" name="Content Placeholder 3"/>
          <p:cNvSpPr>
            <a:spLocks noGrp="1"/>
          </p:cNvSpPr>
          <p:nvPr>
            <p:ph sz="quarter" idx="1"/>
          </p:nvPr>
        </p:nvSpPr>
        <p:spPr>
          <a:xfrm>
            <a:off x="457200" y="1524000"/>
            <a:ext cx="8503920" cy="4572000"/>
          </a:xfrm>
        </p:spPr>
        <p:txBody>
          <a:bodyPr/>
          <a:lstStyle/>
          <a:p>
            <a:pPr marL="0" indent="0">
              <a:buNone/>
            </a:pPr>
            <a:r>
              <a:rPr lang="en-US" dirty="0" smtClean="0"/>
              <a:t>These are by products the costs of which escape the price mechanism.  Exclusion of such negative externalities yields social overproduction. Hence, the external products differ in their nature from the direct product sold by the supplier (s).  Example, air pollution and noise that accrue to the neighbors of the manufacturing plant. </a:t>
            </a:r>
            <a:endParaRPr lang="en-US" dirty="0"/>
          </a:p>
        </p:txBody>
      </p:sp>
    </p:spTree>
    <p:extLst>
      <p:ext uri="{BB962C8B-B14F-4D97-AF65-F5344CB8AC3E}">
        <p14:creationId xmlns:p14="http://schemas.microsoft.com/office/powerpoint/2010/main" xmlns="" val="1563595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Benefits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31</a:t>
            </a:fld>
            <a:endParaRPr lang="en-US" dirty="0"/>
          </a:p>
        </p:txBody>
      </p:sp>
      <p:sp>
        <p:nvSpPr>
          <p:cNvPr id="4" name="Content Placeholder 3"/>
          <p:cNvSpPr>
            <a:spLocks noGrp="1"/>
          </p:cNvSpPr>
          <p:nvPr>
            <p:ph sz="quarter" idx="1"/>
          </p:nvPr>
        </p:nvSpPr>
        <p:spPr>
          <a:xfrm>
            <a:off x="304800" y="1524000"/>
            <a:ext cx="8503920" cy="4572000"/>
          </a:xfrm>
        </p:spPr>
        <p:txBody>
          <a:bodyPr>
            <a:normAutofit lnSpcReduction="10000"/>
          </a:bodyPr>
          <a:lstStyle/>
          <a:p>
            <a:r>
              <a:rPr lang="en-US" dirty="0" smtClean="0"/>
              <a:t>The benefits are based upon the consumers’ willingness to pay criterion. i.e., the </a:t>
            </a:r>
            <a:r>
              <a:rPr lang="en-US" b="1" dirty="0" smtClean="0"/>
              <a:t>net output</a:t>
            </a:r>
            <a:r>
              <a:rPr lang="en-US" dirty="0" smtClean="0"/>
              <a:t> defined as the goods and services made available which would not be in the absence of the project.  </a:t>
            </a:r>
          </a:p>
          <a:p>
            <a:r>
              <a:rPr lang="en-US" dirty="0" smtClean="0"/>
              <a:t>By the same token, the costs are its </a:t>
            </a:r>
            <a:r>
              <a:rPr lang="en-US" b="1" dirty="0" smtClean="0"/>
              <a:t>net input</a:t>
            </a:r>
            <a:r>
              <a:rPr lang="en-US" dirty="0" smtClean="0"/>
              <a:t> defined as the goods and services withdrawn by the existence of the proposed project.  For small projects the costs are the money spending on the project.  If the supply of inputs increases with the same amount used by the project (idle otherwise) then net costs will be zero.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Direct (User’s) Benefits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32</a:t>
            </a:fld>
            <a:endParaRPr lang="en-US" dirty="0"/>
          </a:p>
        </p:txBody>
      </p:sp>
      <p:sp>
        <p:nvSpPr>
          <p:cNvPr id="4" name="Content Placeholder 3"/>
          <p:cNvSpPr>
            <a:spLocks noGrp="1"/>
          </p:cNvSpPr>
          <p:nvPr>
            <p:ph sz="quarter" idx="1"/>
          </p:nvPr>
        </p:nvSpPr>
        <p:spPr/>
        <p:txBody>
          <a:bodyPr>
            <a:normAutofit lnSpcReduction="10000"/>
          </a:bodyPr>
          <a:lstStyle/>
          <a:p>
            <a:pPr marL="1737360" lvl="6" indent="0">
              <a:buNone/>
            </a:pPr>
            <a:endParaRPr lang="en-US" dirty="0" smtClean="0"/>
          </a:p>
          <a:p>
            <a:pPr marL="1737360" lvl="6" indent="0">
              <a:buNone/>
            </a:pPr>
            <a:r>
              <a:rPr lang="en-US" sz="2400" dirty="0" smtClean="0"/>
              <a:t>P		</a:t>
            </a:r>
            <a:r>
              <a:rPr lang="en-US" sz="2000" dirty="0" smtClean="0"/>
              <a:t>Total Users’ Benefits= OBCD</a:t>
            </a:r>
            <a:endParaRPr lang="en-US" sz="2400" dirty="0" smtClean="0"/>
          </a:p>
          <a:p>
            <a:pPr marL="1737360" lvl="6" indent="0">
              <a:buNone/>
            </a:pPr>
            <a:r>
              <a:rPr lang="en-US" dirty="0" smtClean="0"/>
              <a:t>B		If market price is P</a:t>
            </a:r>
            <a:r>
              <a:rPr lang="en-US" sz="1200" dirty="0" smtClean="0"/>
              <a:t>a then</a:t>
            </a:r>
            <a:endParaRPr lang="en-US" dirty="0" smtClean="0"/>
          </a:p>
          <a:p>
            <a:pPr marL="1737360" lvl="6" indent="0">
              <a:buNone/>
            </a:pPr>
            <a:r>
              <a:rPr lang="en-US" dirty="0" smtClean="0"/>
              <a:t>			Total Revenues = </a:t>
            </a:r>
            <a:r>
              <a:rPr lang="en-US" dirty="0" err="1" smtClean="0"/>
              <a:t>OP</a:t>
            </a:r>
            <a:r>
              <a:rPr lang="en-US" sz="1400" dirty="0" err="1" smtClean="0"/>
              <a:t>a</a:t>
            </a:r>
            <a:r>
              <a:rPr lang="en-US" dirty="0" err="1" smtClean="0"/>
              <a:t>CD</a:t>
            </a:r>
            <a:endParaRPr lang="en-US" dirty="0"/>
          </a:p>
          <a:p>
            <a:pPr marL="1737360" lvl="6" indent="0">
              <a:buNone/>
            </a:pPr>
            <a:r>
              <a:rPr lang="en-US" dirty="0" smtClean="0"/>
              <a:t>			Consumers’ Surplus = </a:t>
            </a:r>
            <a:r>
              <a:rPr lang="en-US" dirty="0" err="1" smtClean="0"/>
              <a:t>P</a:t>
            </a:r>
            <a:r>
              <a:rPr lang="en-US" sz="1400" dirty="0" err="1" smtClean="0"/>
              <a:t>a</a:t>
            </a:r>
            <a:r>
              <a:rPr lang="en-US" dirty="0" err="1" smtClean="0"/>
              <a:t>BC</a:t>
            </a:r>
            <a:endParaRPr lang="en-US" dirty="0" smtClean="0"/>
          </a:p>
          <a:p>
            <a:pPr marL="1737360" lvl="6" indent="0">
              <a:buNone/>
            </a:pPr>
            <a:endParaRPr lang="en-US" dirty="0"/>
          </a:p>
          <a:p>
            <a:pPr marL="1737360" lvl="6" indent="0">
              <a:buNone/>
            </a:pPr>
            <a:endParaRPr lang="en-US" dirty="0" smtClean="0"/>
          </a:p>
          <a:p>
            <a:pPr marL="1737360" lvl="6" indent="0">
              <a:buNone/>
            </a:pPr>
            <a:r>
              <a:rPr lang="en-US" dirty="0" smtClean="0"/>
              <a:t>Pa	     C</a:t>
            </a:r>
          </a:p>
          <a:p>
            <a:pPr lvl="6"/>
            <a:endParaRPr lang="en-US" dirty="0"/>
          </a:p>
          <a:p>
            <a:pPr lvl="6"/>
            <a:endParaRPr lang="en-US" dirty="0" smtClean="0"/>
          </a:p>
          <a:p>
            <a:pPr marL="1737360" lvl="6" indent="0">
              <a:buNone/>
            </a:pPr>
            <a:endParaRPr lang="en-US" dirty="0" smtClean="0"/>
          </a:p>
          <a:p>
            <a:pPr marL="1737360" lvl="6" indent="0">
              <a:buNone/>
            </a:pPr>
            <a:r>
              <a:rPr lang="en-US" dirty="0"/>
              <a:t>	</a:t>
            </a:r>
            <a:r>
              <a:rPr lang="en-US" dirty="0" smtClean="0"/>
              <a:t>			        Demand Curve</a:t>
            </a:r>
            <a:endParaRPr lang="en-US" dirty="0"/>
          </a:p>
          <a:p>
            <a:pPr marL="1737360" lvl="6" indent="0">
              <a:buNone/>
            </a:pPr>
            <a:r>
              <a:rPr lang="en-US" dirty="0" smtClean="0"/>
              <a:t>		     </a:t>
            </a:r>
          </a:p>
          <a:p>
            <a:pPr marL="1737360" lvl="6" indent="0">
              <a:buNone/>
            </a:pPr>
            <a:r>
              <a:rPr lang="en-US" dirty="0" smtClean="0"/>
              <a:t>O	      D</a:t>
            </a:r>
            <a:endParaRPr lang="en-US" dirty="0"/>
          </a:p>
          <a:p>
            <a:pPr marL="1737360" lvl="6" indent="0">
              <a:buNone/>
            </a:pPr>
            <a:r>
              <a:rPr lang="en-US" dirty="0" smtClean="0"/>
              <a:t>					           </a:t>
            </a:r>
            <a:r>
              <a:rPr lang="en-US" sz="2400" dirty="0" smtClean="0"/>
              <a:t>Q</a:t>
            </a:r>
          </a:p>
          <a:p>
            <a:endParaRPr lang="en-US" dirty="0"/>
          </a:p>
          <a:p>
            <a:pPr marL="0" indent="0">
              <a:buNone/>
            </a:pPr>
            <a:endParaRPr lang="en-US" dirty="0"/>
          </a:p>
        </p:txBody>
      </p:sp>
      <p:cxnSp>
        <p:nvCxnSpPr>
          <p:cNvPr id="6" name="Straight Arrow Connector 5"/>
          <p:cNvCxnSpPr/>
          <p:nvPr/>
        </p:nvCxnSpPr>
        <p:spPr>
          <a:xfrm flipV="1">
            <a:off x="2286000" y="1905000"/>
            <a:ext cx="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0" y="5334000"/>
            <a:ext cx="426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86000" y="3779520"/>
            <a:ext cx="1005840" cy="22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91840" y="3779520"/>
            <a:ext cx="60960" cy="15544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10996362">
            <a:off x="2330818" y="198437"/>
            <a:ext cx="7075982" cy="4343069"/>
          </a:xfrm>
          <a:prstGeom prst="arc">
            <a:avLst>
              <a:gd name="adj1" fmla="val 15925909"/>
              <a:gd name="adj2" fmla="val 59304"/>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xmlns="" val="357503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Study vs. Social C-B Analysis </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33</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b="1" dirty="0" smtClean="0"/>
              <a:t>Feasibility study: </a:t>
            </a:r>
            <a:r>
              <a:rPr lang="en-US" dirty="0" smtClean="0"/>
              <a:t>Analysis of direct costs (investment+ operating costs) vs. revenues accruing to the suppliers.</a:t>
            </a:r>
          </a:p>
          <a:p>
            <a:endParaRPr lang="en-US" dirty="0" smtClean="0"/>
          </a:p>
          <a:p>
            <a:r>
              <a:rPr lang="en-US" b="1" dirty="0" smtClean="0"/>
              <a:t>Social C-B Analysis:</a:t>
            </a:r>
            <a:r>
              <a:rPr lang="en-US" dirty="0" smtClean="0"/>
              <a:t> direct + indirect costs (negative externalities) vs. direct + indirect benefits (positive externalities) resulting to society. </a:t>
            </a:r>
          </a:p>
          <a:p>
            <a:endParaRPr lang="en-US" dirty="0"/>
          </a:p>
          <a:p>
            <a:r>
              <a:rPr lang="en-US" b="1" dirty="0" smtClean="0"/>
              <a:t>Benefits and costs </a:t>
            </a:r>
            <a:r>
              <a:rPr lang="en-US" dirty="0" smtClean="0"/>
              <a:t>are achievement and dis achievement of  goals and objectives.  Or, adding and subtracting, respectively resources to society.  </a:t>
            </a:r>
            <a:endParaRPr lang="en-US" b="1" dirty="0"/>
          </a:p>
          <a:p>
            <a:endParaRPr lang="en-US" dirty="0" smtClean="0"/>
          </a:p>
          <a:p>
            <a:r>
              <a:rPr lang="en-US" b="1" dirty="0" smtClean="0"/>
              <a:t>Redistribution</a:t>
            </a:r>
            <a:r>
              <a:rPr lang="en-US" dirty="0" smtClean="0"/>
              <a:t>-Transfer Effects: loses and gains that are added to some and subtracted from others.</a:t>
            </a:r>
            <a:endParaRPr lang="en-US" dirty="0"/>
          </a:p>
        </p:txBody>
      </p:sp>
    </p:spTree>
    <p:extLst>
      <p:ext uri="{BB962C8B-B14F-4D97-AF65-F5344CB8AC3E}">
        <p14:creationId xmlns:p14="http://schemas.microsoft.com/office/powerpoint/2010/main" xmlns="" val="21617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Benefits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34</a:t>
            </a:fld>
            <a:endParaRPr lang="en-US"/>
          </a:p>
        </p:txBody>
      </p:sp>
      <p:sp>
        <p:nvSpPr>
          <p:cNvPr id="4" name="Content Placeholder 3"/>
          <p:cNvSpPr>
            <a:spLocks noGrp="1"/>
          </p:cNvSpPr>
          <p:nvPr>
            <p:ph sz="quarter" idx="1"/>
          </p:nvPr>
        </p:nvSpPr>
        <p:spPr/>
        <p:txBody>
          <a:bodyPr>
            <a:normAutofit/>
          </a:bodyPr>
          <a:lstStyle/>
          <a:p>
            <a:pPr marL="0" indent="0">
              <a:buNone/>
            </a:pPr>
            <a:r>
              <a:rPr lang="en-US" sz="2400" dirty="0" smtClean="0"/>
              <a:t>These are the benefits that escape the price mechanism.  Hence, benefits that result from the project and differ from the direct benefits while could occur also to others.  The existence of such positive externalities yield social underproduction of the product.  </a:t>
            </a:r>
          </a:p>
          <a:p>
            <a:pPr marL="0" indent="0">
              <a:buNone/>
            </a:pPr>
            <a:endParaRPr lang="en-US" sz="2400" dirty="0" smtClean="0"/>
          </a:p>
          <a:p>
            <a:pPr marL="0" indent="0">
              <a:buNone/>
            </a:pPr>
            <a:r>
              <a:rPr lang="en-US" sz="2400" dirty="0" smtClean="0"/>
              <a:t>Example, scenery of a park enjoyed not only </a:t>
            </a:r>
            <a:r>
              <a:rPr lang="en-US" altLang="zh-CN" sz="2400" dirty="0" smtClean="0"/>
              <a:t>by i</a:t>
            </a:r>
            <a:r>
              <a:rPr lang="en-US" sz="2400" dirty="0" smtClean="0"/>
              <a:t>ts </a:t>
            </a:r>
            <a:r>
              <a:rPr lang="en-US" sz="2400" dirty="0" smtClean="0"/>
              <a:t>users.  Or, if a manufacturer constructs a road to transport material but the road is used also by others in that region that will experience lower transport costs.</a:t>
            </a:r>
            <a:endParaRPr lang="en-US" sz="2400" dirty="0"/>
          </a:p>
        </p:txBody>
      </p:sp>
    </p:spTree>
    <p:extLst>
      <p:ext uri="{BB962C8B-B14F-4D97-AF65-F5344CB8AC3E}">
        <p14:creationId xmlns:p14="http://schemas.microsoft.com/office/powerpoint/2010/main" xmlns="" val="1655997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Redistribution Objective</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35</a:t>
            </a:fld>
            <a:endParaRPr lang="en-US" dirty="0"/>
          </a:p>
        </p:txBody>
      </p:sp>
      <p:sp>
        <p:nvSpPr>
          <p:cNvPr id="4" name="Content Placeholder 3"/>
          <p:cNvSpPr>
            <a:spLocks noGrp="1"/>
          </p:cNvSpPr>
          <p:nvPr>
            <p:ph sz="quarter" idx="1"/>
          </p:nvPr>
        </p:nvSpPr>
        <p:spPr/>
        <p:txBody>
          <a:bodyPr>
            <a:normAutofit/>
          </a:bodyPr>
          <a:lstStyle/>
          <a:p>
            <a:pPr>
              <a:buNone/>
            </a:pPr>
            <a:r>
              <a:rPr lang="en-US" sz="2400" dirty="0" smtClean="0"/>
              <a:t>The aggregate costs and benefits do not make distinction among the recipients of the benefits or the bearers of the costs.  A rich man’s consumption counts as much as a poor man’s.  No question is asked in C-B Analysis about the value of a good to society as a whole.  </a:t>
            </a:r>
          </a:p>
          <a:p>
            <a:pPr>
              <a:buNone/>
            </a:pPr>
            <a:r>
              <a:rPr lang="en-US" sz="2400" dirty="0" smtClean="0"/>
              <a:t>However, we are interested to know which groups are the losers and which gain the benefits.  If we examine a toll road then the drivers pay for the use of the road.  Their net benefits is the Consumers’ Surplus.  Their payments are transferred to the owner of the road.  If a restaurant is located at the rest area then its profits after transferring the rent, will be added to the direct benefits.  </a:t>
            </a:r>
            <a:endParaRPr lang="en-US" sz="2400" dirty="0"/>
          </a:p>
        </p:txBody>
      </p:sp>
    </p:spTree>
    <p:extLst>
      <p:ext uri="{BB962C8B-B14F-4D97-AF65-F5344CB8AC3E}">
        <p14:creationId xmlns:p14="http://schemas.microsoft.com/office/powerpoint/2010/main" xmlns="" val="2772609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758952"/>
          </a:xfrm>
        </p:spPr>
        <p:txBody>
          <a:bodyPr>
            <a:normAutofit fontScale="90000"/>
          </a:bodyPr>
          <a:lstStyle/>
          <a:p>
            <a:r>
              <a:rPr lang="en-US" dirty="0"/>
              <a:t>Case Study: Evaluation of Alternative Arterial Roads: A Modified Delphi </a:t>
            </a:r>
            <a:r>
              <a:rPr lang="en-US" dirty="0" smtClean="0"/>
              <a:t>Approach</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36</a:t>
            </a:fld>
            <a:endParaRPr lang="en-US" dirty="0"/>
          </a:p>
        </p:txBody>
      </p:sp>
      <p:sp>
        <p:nvSpPr>
          <p:cNvPr id="4" name="Content Placeholder 3"/>
          <p:cNvSpPr>
            <a:spLocks noGrp="1"/>
          </p:cNvSpPr>
          <p:nvPr>
            <p:ph sz="quarter" idx="1"/>
          </p:nvPr>
        </p:nvSpPr>
        <p:spPr/>
        <p:txBody>
          <a:bodyPr/>
          <a:lstStyle/>
          <a:p>
            <a:r>
              <a:rPr lang="en-US" sz="2400" dirty="0" smtClean="0"/>
              <a:t>A team of planners produced five alternative scenarios, each based on six-lane road concept but differing in their road siting and the degree of corollary development.</a:t>
            </a:r>
          </a:p>
          <a:p>
            <a:r>
              <a:rPr lang="en-US" sz="2400" dirty="0" smtClean="0"/>
              <a:t>Area was a narrow strip of coastline about 11km long, stretching from downtown coastal section of Tel Aviv to the old city of Jaffa.</a:t>
            </a:r>
          </a:p>
          <a:p>
            <a:r>
              <a:rPr lang="en-US" sz="2400" dirty="0" smtClean="0"/>
              <a:t>Plans need to address the relationship between the acquisition and maintenance of open space and beaches for public use.  Also, the allocation of lands for both public and private concerns.</a:t>
            </a:r>
          </a:p>
          <a:p>
            <a:endParaRPr lang="en-US" sz="2200" dirty="0" smtClean="0"/>
          </a:p>
          <a:p>
            <a:endParaRPr lang="en-US" dirty="0" smtClean="0"/>
          </a:p>
        </p:txBody>
      </p:sp>
    </p:spTree>
    <p:extLst>
      <p:ext uri="{BB962C8B-B14F-4D97-AF65-F5344CB8AC3E}">
        <p14:creationId xmlns:p14="http://schemas.microsoft.com/office/powerpoint/2010/main" xmlns="" val="4294481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37</a:t>
            </a:fld>
            <a:endParaRPr lang="en-US" dirty="0"/>
          </a:p>
        </p:txBody>
      </p:sp>
      <p:sp>
        <p:nvSpPr>
          <p:cNvPr id="4" name="Content Placeholder 3"/>
          <p:cNvSpPr>
            <a:spLocks noGrp="1"/>
          </p:cNvSpPr>
          <p:nvPr>
            <p:ph sz="quarter" idx="1"/>
          </p:nvPr>
        </p:nvSpPr>
        <p:spPr/>
        <p:txBody>
          <a:bodyPr>
            <a:normAutofit lnSpcReduction="10000"/>
          </a:bodyPr>
          <a:lstStyle/>
          <a:p>
            <a:pPr marL="0" indent="0">
              <a:buNone/>
            </a:pPr>
            <a:r>
              <a:rPr lang="en-US" dirty="0" smtClean="0"/>
              <a:t>The evaluation of transportation projects often involve measurement of benefits and costs on various scales which makes conversion to monetary scale impossible or significantly biased.</a:t>
            </a:r>
          </a:p>
          <a:p>
            <a:pPr marL="0" indent="0">
              <a:buNone/>
            </a:pPr>
            <a:endParaRPr lang="en-US" dirty="0"/>
          </a:p>
          <a:p>
            <a:pPr marL="0" indent="0">
              <a:buNone/>
            </a:pPr>
            <a:r>
              <a:rPr lang="en-US" dirty="0" smtClean="0"/>
              <a:t>The method used is a combination of the Goals Achievement Matrix and the Delphi method that allows evaluation at different measurement scales of goals and objectives.  It uses subjective weights, and objective measures on the achievement of the G&amp;O to determine the preferred alternative. </a:t>
            </a:r>
            <a:endParaRPr lang="en-US" dirty="0"/>
          </a:p>
        </p:txBody>
      </p:sp>
    </p:spTree>
    <p:extLst>
      <p:ext uri="{BB962C8B-B14F-4D97-AF65-F5344CB8AC3E}">
        <p14:creationId xmlns:p14="http://schemas.microsoft.com/office/powerpoint/2010/main" xmlns="" val="2335191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Delphi Process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38</a:t>
            </a:fld>
            <a:endParaRPr lang="en-US" dirty="0"/>
          </a:p>
        </p:txBody>
      </p:sp>
      <p:sp>
        <p:nvSpPr>
          <p:cNvPr id="4" name="Content Placeholder 3"/>
          <p:cNvSpPr>
            <a:spLocks noGrp="1"/>
          </p:cNvSpPr>
          <p:nvPr>
            <p:ph sz="quarter" idx="1"/>
          </p:nvPr>
        </p:nvSpPr>
        <p:spPr/>
        <p:txBody>
          <a:bodyPr/>
          <a:lstStyle/>
          <a:p>
            <a:pPr marL="0" indent="0"/>
            <a:r>
              <a:rPr lang="en-US" dirty="0" smtClean="0"/>
              <a:t>First formulated at the Rand Corporation during WWII to determine the optimal number of ships for convoys  the Atlantic Ocean.  </a:t>
            </a:r>
          </a:p>
          <a:p>
            <a:pPr marL="0" indent="0"/>
            <a:r>
              <a:rPr lang="en-US" dirty="0" smtClean="0"/>
              <a:t>It is being used for transportation and regional forecast and planning, and in similar uses for technological, medical, and grievance arbitration.</a:t>
            </a:r>
          </a:p>
          <a:p>
            <a:pPr marL="0" indent="0"/>
            <a:r>
              <a:rPr lang="en-US" dirty="0" smtClean="0"/>
              <a:t> It is used to formulate a unified group opinion and value judgment for rational decision making about a preferred alternative.   </a:t>
            </a:r>
            <a:endParaRPr lang="en-US" dirty="0"/>
          </a:p>
        </p:txBody>
      </p:sp>
    </p:spTree>
    <p:extLst>
      <p:ext uri="{BB962C8B-B14F-4D97-AF65-F5344CB8AC3E}">
        <p14:creationId xmlns:p14="http://schemas.microsoft.com/office/powerpoint/2010/main" xmlns="" val="176416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Delphi Process</a:t>
            </a:r>
          </a:p>
        </p:txBody>
      </p:sp>
      <p:sp>
        <p:nvSpPr>
          <p:cNvPr id="3" name="Slide Number Placeholder 2"/>
          <p:cNvSpPr>
            <a:spLocks noGrp="1"/>
          </p:cNvSpPr>
          <p:nvPr>
            <p:ph type="sldNum" sz="quarter" idx="12"/>
          </p:nvPr>
        </p:nvSpPr>
        <p:spPr/>
        <p:txBody>
          <a:bodyPr/>
          <a:lstStyle/>
          <a:p>
            <a:fld id="{B27C6E79-21BB-412C-A8C1-14AF5C318E07}" type="slidenum">
              <a:rPr lang="en-US" smtClean="0"/>
              <a:pPr/>
              <a:t>39</a:t>
            </a:fld>
            <a:endParaRPr lang="en-US" dirty="0"/>
          </a:p>
        </p:txBody>
      </p:sp>
      <p:sp>
        <p:nvSpPr>
          <p:cNvPr id="4" name="Content Placeholder 3"/>
          <p:cNvSpPr>
            <a:spLocks noGrp="1"/>
          </p:cNvSpPr>
          <p:nvPr>
            <p:ph sz="quarter" idx="1"/>
          </p:nvPr>
        </p:nvSpPr>
        <p:spPr/>
        <p:txBody>
          <a:bodyPr>
            <a:normAutofit fontScale="92500"/>
          </a:bodyPr>
          <a:lstStyle/>
          <a:p>
            <a:pPr marL="0" indent="0"/>
            <a:r>
              <a:rPr lang="en-US" dirty="0" smtClean="0"/>
              <a:t>In transportation and land use planning, a group of experts are gathered to provide weights to goals and objectives that reflect social welfare.  Participants are requested to provide their weights to G &amp; O and the intent is to achieve a maximum possible consensus of the group.  Then the means and variance of the responses are calculated and provided to the participants.  </a:t>
            </a:r>
          </a:p>
          <a:p>
            <a:pPr marL="0" indent="0"/>
            <a:r>
              <a:rPr lang="en-US" dirty="0" smtClean="0"/>
              <a:t>In the second round, each participant considers the group’s weights in re-evaluated his/her own.  The process ceases when stability and convergence is achieved.   </a:t>
            </a:r>
            <a:endParaRPr lang="en-US" dirty="0"/>
          </a:p>
        </p:txBody>
      </p:sp>
    </p:spTree>
    <p:extLst>
      <p:ext uri="{BB962C8B-B14F-4D97-AF65-F5344CB8AC3E}">
        <p14:creationId xmlns:p14="http://schemas.microsoft.com/office/powerpoint/2010/main" xmlns="" val="135212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Planning</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4</a:t>
            </a:fld>
            <a:endParaRPr lang="en-US" dirty="0"/>
          </a:p>
        </p:txBody>
      </p:sp>
      <p:sp>
        <p:nvSpPr>
          <p:cNvPr id="3" name="Content Placeholder 2"/>
          <p:cNvSpPr>
            <a:spLocks noGrp="1"/>
          </p:cNvSpPr>
          <p:nvPr>
            <p:ph sz="quarter" idx="1"/>
          </p:nvPr>
        </p:nvSpPr>
        <p:spPr/>
        <p:txBody>
          <a:bodyPr>
            <a:normAutofit lnSpcReduction="10000"/>
          </a:bodyPr>
          <a:lstStyle/>
          <a:p>
            <a:r>
              <a:rPr lang="en-US" sz="2000" b="1" dirty="0" smtClean="0"/>
              <a:t>Continuous </a:t>
            </a:r>
            <a:r>
              <a:rPr lang="en-US" sz="2000" dirty="0" smtClean="0"/>
              <a:t>(non-static) </a:t>
            </a:r>
            <a:r>
              <a:rPr lang="en-US" sz="2000" b="1" dirty="0" smtClean="0"/>
              <a:t>process:</a:t>
            </a:r>
            <a:r>
              <a:rPr lang="en-US" sz="2000" dirty="0" smtClean="0"/>
              <a:t> information may change through the planning process.  </a:t>
            </a:r>
          </a:p>
          <a:p>
            <a:r>
              <a:rPr lang="en-US" sz="2000" b="1" dirty="0" smtClean="0"/>
              <a:t>A rational choice process</a:t>
            </a:r>
            <a:r>
              <a:rPr lang="en-US" sz="2000" dirty="0" smtClean="0"/>
              <a:t>: No personal or ideological biases </a:t>
            </a:r>
          </a:p>
          <a:p>
            <a:r>
              <a:rPr lang="en-US" sz="2000" b="1" dirty="0" smtClean="0"/>
              <a:t>Sequence of choices</a:t>
            </a:r>
            <a:r>
              <a:rPr lang="en-US" sz="2000" dirty="0" smtClean="0"/>
              <a:t>: The planner identifies and describes all the alternatives available within the conditions (or constraints) of the situation, and in light of the ends to be obtained.</a:t>
            </a:r>
          </a:p>
          <a:p>
            <a:r>
              <a:rPr lang="en-US" sz="2000" dirty="0" smtClean="0"/>
              <a:t> The planner identifies and evaluates the consequences which would follow from adopting each alternative.  He/she predicts how the total situation would change by each course of action.</a:t>
            </a:r>
          </a:p>
          <a:p>
            <a:r>
              <a:rPr lang="en-US" sz="2000" dirty="0" smtClean="0"/>
              <a:t>The planner will identify the relative weights for the ends to be achieved</a:t>
            </a:r>
          </a:p>
          <a:p>
            <a:r>
              <a:rPr lang="en-US" sz="2000" dirty="0" smtClean="0"/>
              <a:t>The planner selects the alternative which the probable consequences would yield the highest net social benefits.</a:t>
            </a:r>
          </a:p>
          <a:p>
            <a:r>
              <a:rPr lang="en-US" sz="2000" dirty="0" smtClean="0"/>
              <a:t>Efficiency versus equity</a:t>
            </a:r>
            <a:endParaRPr lang="en-US" sz="2000" dirty="0"/>
          </a:p>
        </p:txBody>
      </p:sp>
    </p:spTree>
    <p:extLst>
      <p:ext uri="{BB962C8B-B14F-4D97-AF65-F5344CB8AC3E}">
        <p14:creationId xmlns:p14="http://schemas.microsoft.com/office/powerpoint/2010/main" xmlns="" val="17440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Stage 1 of Analysis</a:t>
            </a:r>
            <a:endParaRPr lang="en-US" b="1"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40</a:t>
            </a:fld>
            <a:endParaRPr lang="en-US" dirty="0"/>
          </a:p>
        </p:txBody>
      </p:sp>
      <p:sp>
        <p:nvSpPr>
          <p:cNvPr id="4" name="Content Placeholder 3"/>
          <p:cNvSpPr>
            <a:spLocks noGrp="1"/>
          </p:cNvSpPr>
          <p:nvPr>
            <p:ph sz="quarter" idx="1"/>
          </p:nvPr>
        </p:nvSpPr>
        <p:spPr/>
        <p:txBody>
          <a:bodyPr/>
          <a:lstStyle/>
          <a:p>
            <a:r>
              <a:rPr lang="en-US" dirty="0" smtClean="0"/>
              <a:t>Monetary direct cost-revenue evaluation of the alternative plans.  Included are costs of construction, maintenance, and operation, and the benefits are the returns on all real estate reclaimed or improved for each alternative.</a:t>
            </a:r>
          </a:p>
          <a:p>
            <a:r>
              <a:rPr lang="en-US" dirty="0" smtClean="0"/>
              <a:t>The C’s &amp; R’s generated by each alternative are projected to the expected lifetime and discounted to present value.  The DR is based on the rate paid on government bonds at the time of the evaluation. </a:t>
            </a:r>
            <a:endParaRPr lang="en-US" dirty="0"/>
          </a:p>
        </p:txBody>
      </p:sp>
    </p:spTree>
    <p:extLst>
      <p:ext uri="{BB962C8B-B14F-4D97-AF65-F5344CB8AC3E}">
        <p14:creationId xmlns:p14="http://schemas.microsoft.com/office/powerpoint/2010/main" xmlns="" val="262667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2594"/>
            <a:ext cx="8534400" cy="758952"/>
          </a:xfrm>
        </p:spPr>
        <p:txBody>
          <a:bodyPr/>
          <a:lstStyle/>
          <a:p>
            <a:r>
              <a:rPr lang="en-US" b="1" dirty="0"/>
              <a:t>Stage </a:t>
            </a:r>
            <a:r>
              <a:rPr lang="en-US" b="1" dirty="0" smtClean="0"/>
              <a:t>2 </a:t>
            </a:r>
            <a:r>
              <a:rPr lang="en-US" b="1" dirty="0"/>
              <a:t>of Analysis</a:t>
            </a:r>
          </a:p>
        </p:txBody>
      </p:sp>
      <p:sp>
        <p:nvSpPr>
          <p:cNvPr id="3" name="Slide Number Placeholder 2"/>
          <p:cNvSpPr>
            <a:spLocks noGrp="1"/>
          </p:cNvSpPr>
          <p:nvPr>
            <p:ph type="sldNum" sz="quarter" idx="12"/>
          </p:nvPr>
        </p:nvSpPr>
        <p:spPr/>
        <p:txBody>
          <a:bodyPr/>
          <a:lstStyle/>
          <a:p>
            <a:fld id="{B27C6E79-21BB-412C-A8C1-14AF5C318E07}" type="slidenum">
              <a:rPr lang="en-US" smtClean="0"/>
              <a:pPr/>
              <a:t>41</a:t>
            </a:fld>
            <a:endParaRPr lang="en-US" dirty="0"/>
          </a:p>
        </p:txBody>
      </p:sp>
      <p:sp>
        <p:nvSpPr>
          <p:cNvPr id="4" name="Content Placeholder 3"/>
          <p:cNvSpPr>
            <a:spLocks noGrp="1"/>
          </p:cNvSpPr>
          <p:nvPr>
            <p:ph sz="quarter" idx="1"/>
          </p:nvPr>
        </p:nvSpPr>
        <p:spPr/>
        <p:txBody>
          <a:bodyPr>
            <a:normAutofit lnSpcReduction="10000"/>
          </a:bodyPr>
          <a:lstStyle/>
          <a:p>
            <a:r>
              <a:rPr lang="en-US" dirty="0" smtClean="0"/>
              <a:t>Qualitative evaluation which is a Delphi based technique to assess how each alternative fulfills social welfare.  Social welfare is expressed by weights for the G’s &amp; O’s; weights were quantified by a panel of experts.</a:t>
            </a:r>
          </a:p>
          <a:p>
            <a:r>
              <a:rPr lang="en-US" dirty="0" smtClean="0"/>
              <a:t>The cost-revenue analysis solely expresses the minimization of the direct monetary effects.  All other effects that are non-monetary and included in the qualitative analysis.  The decision making group will consider the trade-offs between the monetary and the qualitative stages.       </a:t>
            </a:r>
            <a:endParaRPr lang="en-US" dirty="0"/>
          </a:p>
        </p:txBody>
      </p:sp>
    </p:spTree>
    <p:extLst>
      <p:ext uri="{BB962C8B-B14F-4D97-AF65-F5344CB8AC3E}">
        <p14:creationId xmlns:p14="http://schemas.microsoft.com/office/powerpoint/2010/main" xmlns="" val="967367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Qualitative Analysis: 6 Steps</a:t>
            </a:r>
            <a:endParaRPr lang="en-US" b="1"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42</a:t>
            </a:fld>
            <a:endParaRPr lang="en-US" dirty="0"/>
          </a:p>
        </p:txBody>
      </p:sp>
      <p:sp>
        <p:nvSpPr>
          <p:cNvPr id="4" name="Content Placeholder 3"/>
          <p:cNvSpPr>
            <a:spLocks noGrp="1"/>
          </p:cNvSpPr>
          <p:nvPr>
            <p:ph sz="quarter" idx="1"/>
          </p:nvPr>
        </p:nvSpPr>
        <p:spPr/>
        <p:txBody>
          <a:bodyPr>
            <a:normAutofit/>
          </a:bodyPr>
          <a:lstStyle/>
          <a:p>
            <a:pPr marL="514350" indent="-514350">
              <a:buAutoNum type="arabicPeriod"/>
            </a:pPr>
            <a:r>
              <a:rPr lang="en-US" sz="2000" dirty="0" smtClean="0"/>
              <a:t>Members of the Delphi panelists are asked to set objectives that the urban road along the beach should attain.</a:t>
            </a:r>
          </a:p>
          <a:p>
            <a:pPr marL="514350" indent="-514350">
              <a:buAutoNum type="arabicPeriod"/>
            </a:pPr>
            <a:r>
              <a:rPr lang="en-US" sz="2000" dirty="0" smtClean="0"/>
              <a:t>The technical committee assembles the responses and establishes a set of generalized goals and their respective measurable objectives.</a:t>
            </a:r>
          </a:p>
          <a:p>
            <a:pPr marL="514350" indent="-514350">
              <a:buAutoNum type="arabicPeriod"/>
            </a:pPr>
            <a:r>
              <a:rPr lang="en-US" sz="2000" dirty="0" smtClean="0"/>
              <a:t>Delphi panelists rate independently the G’s &amp; O’s without being familiar with information of the alternative plans.</a:t>
            </a:r>
          </a:p>
          <a:p>
            <a:pPr marL="514350" indent="-514350">
              <a:buAutoNum type="arabicPeriod"/>
            </a:pPr>
            <a:r>
              <a:rPr lang="en-US" sz="2000" dirty="0" smtClean="0"/>
              <a:t>The statistical distribution is determined, and the means and S.D calculated and presented to the Delphi panelists for second rating.  This enables the individuals to assess and change their rating according to the group’s assessment.</a:t>
            </a:r>
          </a:p>
          <a:p>
            <a:pPr marL="514350" indent="-514350">
              <a:buAutoNum type="arabicPeriod"/>
            </a:pPr>
            <a:r>
              <a:rPr lang="en-US" sz="2000" dirty="0" smtClean="0"/>
              <a:t>The process continues until a consensus is achieved.</a:t>
            </a:r>
          </a:p>
          <a:p>
            <a:pPr marL="514350" indent="-514350">
              <a:buAutoNum type="arabicPeriod"/>
            </a:pPr>
            <a:r>
              <a:rPr lang="en-US" sz="2000" dirty="0" smtClean="0"/>
              <a:t>The final weights determined by the Delphi group are multiplied for each alternative by the respective achievement of each objective. </a:t>
            </a:r>
          </a:p>
        </p:txBody>
      </p:sp>
    </p:spTree>
    <p:extLst>
      <p:ext uri="{BB962C8B-B14F-4D97-AF65-F5344CB8AC3E}">
        <p14:creationId xmlns:p14="http://schemas.microsoft.com/office/powerpoint/2010/main" xmlns="" val="38720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 The Delphi Process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43</a:t>
            </a:fld>
            <a:endParaRPr lang="en-US" dirty="0"/>
          </a:p>
        </p:txBody>
      </p:sp>
      <p:sp>
        <p:nvSpPr>
          <p:cNvPr id="5" name="Rectangle 4"/>
          <p:cNvSpPr/>
          <p:nvPr/>
        </p:nvSpPr>
        <p:spPr>
          <a:xfrm>
            <a:off x="304800" y="21336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Problem identification</a:t>
            </a:r>
            <a:endParaRPr lang="en-US" dirty="0"/>
          </a:p>
        </p:txBody>
      </p:sp>
      <p:sp>
        <p:nvSpPr>
          <p:cNvPr id="6" name="Rectangle 5"/>
          <p:cNvSpPr/>
          <p:nvPr/>
        </p:nvSpPr>
        <p:spPr>
          <a:xfrm>
            <a:off x="2057400" y="21336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Panel </a:t>
            </a:r>
          </a:p>
          <a:p>
            <a:pPr algn="ctr"/>
            <a:r>
              <a:rPr lang="en-US" dirty="0" smtClean="0"/>
              <a:t>selection</a:t>
            </a:r>
            <a:endParaRPr lang="en-US" dirty="0"/>
          </a:p>
        </p:txBody>
      </p:sp>
      <p:sp>
        <p:nvSpPr>
          <p:cNvPr id="7" name="Rectangle 6"/>
          <p:cNvSpPr/>
          <p:nvPr/>
        </p:nvSpPr>
        <p:spPr>
          <a:xfrm>
            <a:off x="3505200" y="2143125"/>
            <a:ext cx="1514475"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Evaluation of option</a:t>
            </a:r>
            <a:endParaRPr lang="en-US" dirty="0"/>
          </a:p>
        </p:txBody>
      </p:sp>
      <p:sp>
        <p:nvSpPr>
          <p:cNvPr id="8" name="Rectangle 7"/>
          <p:cNvSpPr/>
          <p:nvPr/>
        </p:nvSpPr>
        <p:spPr>
          <a:xfrm>
            <a:off x="5219700" y="2143125"/>
            <a:ext cx="2209800" cy="600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Statistical analysis of response</a:t>
            </a:r>
            <a:endParaRPr lang="en-US" dirty="0"/>
          </a:p>
        </p:txBody>
      </p:sp>
      <p:cxnSp>
        <p:nvCxnSpPr>
          <p:cNvPr id="12" name="Straight Connector 11"/>
          <p:cNvCxnSpPr/>
          <p:nvPr/>
        </p:nvCxnSpPr>
        <p:spPr>
          <a:xfrm flipV="1">
            <a:off x="3505200" y="1524000"/>
            <a:ext cx="0" cy="6191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429500" y="1524000"/>
            <a:ext cx="0" cy="6191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05200" y="1833563"/>
            <a:ext cx="3924300" cy="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93443" y="1524000"/>
            <a:ext cx="873957" cy="369332"/>
          </a:xfrm>
          <a:prstGeom prst="rect">
            <a:avLst/>
          </a:prstGeom>
          <a:noFill/>
        </p:spPr>
        <p:txBody>
          <a:bodyPr wrap="none" rtlCol="0">
            <a:spAutoFit/>
          </a:bodyPr>
          <a:lstStyle/>
          <a:p>
            <a:r>
              <a:rPr lang="en-US" dirty="0" smtClean="0"/>
              <a:t>Round</a:t>
            </a:r>
            <a:endParaRPr lang="en-US" dirty="0"/>
          </a:p>
        </p:txBody>
      </p:sp>
      <p:cxnSp>
        <p:nvCxnSpPr>
          <p:cNvPr id="28" name="Straight Arrow Connector 27"/>
          <p:cNvCxnSpPr/>
          <p:nvPr/>
        </p:nvCxnSpPr>
        <p:spPr>
          <a:xfrm flipV="1">
            <a:off x="4343400" y="2743201"/>
            <a:ext cx="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43400" y="4419601"/>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Hexagon 34"/>
          <p:cNvSpPr/>
          <p:nvPr/>
        </p:nvSpPr>
        <p:spPr>
          <a:xfrm>
            <a:off x="4800600" y="3924301"/>
            <a:ext cx="1447800" cy="990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Consensus reached?</a:t>
            </a:r>
            <a:endParaRPr lang="en-US" sz="1400" dirty="0"/>
          </a:p>
        </p:txBody>
      </p:sp>
      <p:sp>
        <p:nvSpPr>
          <p:cNvPr id="36" name="Rectangle 35"/>
          <p:cNvSpPr/>
          <p:nvPr/>
        </p:nvSpPr>
        <p:spPr>
          <a:xfrm>
            <a:off x="6781800" y="4119563"/>
            <a:ext cx="2209800" cy="600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Statistical group consensus</a:t>
            </a:r>
            <a:endParaRPr lang="en-US" dirty="0"/>
          </a:p>
        </p:txBody>
      </p:sp>
      <p:sp>
        <p:nvSpPr>
          <p:cNvPr id="38" name="TextBox 37"/>
          <p:cNvSpPr txBox="1"/>
          <p:nvPr/>
        </p:nvSpPr>
        <p:spPr>
          <a:xfrm>
            <a:off x="3200400" y="3276600"/>
            <a:ext cx="1154483" cy="369332"/>
          </a:xfrm>
          <a:prstGeom prst="rect">
            <a:avLst/>
          </a:prstGeom>
          <a:noFill/>
        </p:spPr>
        <p:txBody>
          <a:bodyPr wrap="none" rtlCol="0">
            <a:spAutoFit/>
          </a:bodyPr>
          <a:lstStyle/>
          <a:p>
            <a:r>
              <a:rPr lang="en-US" dirty="0" smtClean="0"/>
              <a:t>Feedback</a:t>
            </a:r>
            <a:endParaRPr lang="en-US" dirty="0"/>
          </a:p>
        </p:txBody>
      </p:sp>
      <p:sp>
        <p:nvSpPr>
          <p:cNvPr id="39" name="TextBox 38"/>
          <p:cNvSpPr txBox="1"/>
          <p:nvPr/>
        </p:nvSpPr>
        <p:spPr>
          <a:xfrm>
            <a:off x="4343400" y="4355068"/>
            <a:ext cx="533400" cy="369332"/>
          </a:xfrm>
          <a:prstGeom prst="rect">
            <a:avLst/>
          </a:prstGeom>
          <a:noFill/>
        </p:spPr>
        <p:txBody>
          <a:bodyPr wrap="square" rtlCol="0">
            <a:spAutoFit/>
          </a:bodyPr>
          <a:lstStyle/>
          <a:p>
            <a:r>
              <a:rPr lang="en-US" dirty="0" smtClean="0"/>
              <a:t>No</a:t>
            </a:r>
            <a:endParaRPr lang="en-US" dirty="0"/>
          </a:p>
        </p:txBody>
      </p:sp>
      <p:cxnSp>
        <p:nvCxnSpPr>
          <p:cNvPr id="41" name="Straight Arrow Connector 40"/>
          <p:cNvCxnSpPr>
            <a:stCxn id="35" idx="0"/>
            <a:endCxn id="36" idx="1"/>
          </p:cNvCxnSpPr>
          <p:nvPr/>
        </p:nvCxnSpPr>
        <p:spPr>
          <a:xfrm>
            <a:off x="6248400" y="4419601"/>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48400" y="4343400"/>
            <a:ext cx="538930" cy="369332"/>
          </a:xfrm>
          <a:prstGeom prst="rect">
            <a:avLst/>
          </a:prstGeom>
          <a:noFill/>
        </p:spPr>
        <p:txBody>
          <a:bodyPr wrap="none" rtlCol="0">
            <a:spAutoFit/>
          </a:bodyPr>
          <a:lstStyle/>
          <a:p>
            <a:r>
              <a:rPr lang="en-US" dirty="0" smtClean="0"/>
              <a:t>Yes</a:t>
            </a:r>
            <a:endParaRPr lang="en-US" dirty="0"/>
          </a:p>
        </p:txBody>
      </p:sp>
    </p:spTree>
    <p:extLst>
      <p:ext uri="{BB962C8B-B14F-4D97-AF65-F5344CB8AC3E}">
        <p14:creationId xmlns:p14="http://schemas.microsoft.com/office/powerpoint/2010/main" xmlns="" val="2589749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Figure 2: Factors (G’s) and Sub-factors (O’s) Rating Procedure </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44</a:t>
            </a:fld>
            <a:endParaRPr lang="en-US" dirty="0"/>
          </a:p>
        </p:txBody>
      </p:sp>
      <p:sp>
        <p:nvSpPr>
          <p:cNvPr id="4" name="Rectangle 3"/>
          <p:cNvSpPr/>
          <p:nvPr/>
        </p:nvSpPr>
        <p:spPr>
          <a:xfrm>
            <a:off x="457201" y="1676400"/>
            <a:ext cx="127635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Rate factors and </a:t>
            </a:r>
            <a:r>
              <a:rPr lang="en-US" sz="1400" dirty="0" err="1" smtClean="0"/>
              <a:t>subfactors</a:t>
            </a:r>
            <a:endParaRPr lang="en-US" sz="1400" dirty="0"/>
          </a:p>
        </p:txBody>
      </p:sp>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2928938"/>
            <a:ext cx="1276350"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905000" y="1676400"/>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Introduce panel to plans</a:t>
            </a:r>
            <a:endParaRPr lang="en-US" sz="1400" dirty="0"/>
          </a:p>
        </p:txBody>
      </p:sp>
      <p:pic>
        <p:nvPicPr>
          <p:cNvPr id="634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1676400"/>
            <a:ext cx="12192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a:endCxn id="4" idx="1"/>
          </p:cNvCxnSpPr>
          <p:nvPr/>
        </p:nvCxnSpPr>
        <p:spPr>
          <a:xfrm>
            <a:off x="152401" y="1981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71800" y="198755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63490" idx="0"/>
          </p:cNvCxnSpPr>
          <p:nvPr/>
        </p:nvCxnSpPr>
        <p:spPr>
          <a:xfrm>
            <a:off x="1095376" y="2286000"/>
            <a:ext cx="0"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3490" idx="3"/>
            <a:endCxn id="6" idx="2"/>
          </p:cNvCxnSpPr>
          <p:nvPr/>
        </p:nvCxnSpPr>
        <p:spPr>
          <a:xfrm flipV="1">
            <a:off x="1733551" y="2286000"/>
            <a:ext cx="742949" cy="114300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81200" y="3124200"/>
            <a:ext cx="445956" cy="369332"/>
          </a:xfrm>
          <a:prstGeom prst="rect">
            <a:avLst/>
          </a:prstGeom>
          <a:noFill/>
        </p:spPr>
        <p:txBody>
          <a:bodyPr wrap="none" rtlCol="0">
            <a:spAutoFit/>
          </a:bodyPr>
          <a:lstStyle/>
          <a:p>
            <a:r>
              <a:rPr lang="en-US" dirty="0" smtClean="0"/>
              <a:t>no</a:t>
            </a:r>
            <a:endParaRPr lang="en-US" dirty="0"/>
          </a:p>
        </p:txBody>
      </p:sp>
      <p:cxnSp>
        <p:nvCxnSpPr>
          <p:cNvPr id="20" name="Elbow Connector 19"/>
          <p:cNvCxnSpPr/>
          <p:nvPr/>
        </p:nvCxnSpPr>
        <p:spPr>
          <a:xfrm rot="16200000" flipH="1">
            <a:off x="1843088" y="3336926"/>
            <a:ext cx="914400" cy="2105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352800" y="4419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 Rating</a:t>
            </a:r>
            <a:endParaRPr lang="en-US" dirty="0"/>
          </a:p>
        </p:txBody>
      </p:sp>
      <p:pic>
        <p:nvPicPr>
          <p:cNvPr id="6349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21037" y="3124200"/>
            <a:ext cx="1274763" cy="808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9" name="Straight Arrow Connector 28"/>
          <p:cNvCxnSpPr>
            <a:stCxn id="63491" idx="2"/>
          </p:cNvCxnSpPr>
          <p:nvPr/>
        </p:nvCxnSpPr>
        <p:spPr>
          <a:xfrm>
            <a:off x="3886200" y="2298700"/>
            <a:ext cx="0" cy="825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499" name="Straight Arrow Connector 63498"/>
          <p:cNvCxnSpPr/>
          <p:nvPr/>
        </p:nvCxnSpPr>
        <p:spPr>
          <a:xfrm>
            <a:off x="3910409" y="3932238"/>
            <a:ext cx="0" cy="487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510" name="Rectangle 63509"/>
          <p:cNvSpPr/>
          <p:nvPr/>
        </p:nvSpPr>
        <p:spPr>
          <a:xfrm>
            <a:off x="4876800" y="16764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Conduct a Delphi Round</a:t>
            </a:r>
            <a:endParaRPr lang="en-US" sz="1400" dirty="0"/>
          </a:p>
        </p:txBody>
      </p:sp>
      <p:sp>
        <p:nvSpPr>
          <p:cNvPr id="63511" name="Rectangle 63510"/>
          <p:cNvSpPr/>
          <p:nvPr/>
        </p:nvSpPr>
        <p:spPr>
          <a:xfrm>
            <a:off x="6858000" y="16764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Statistical analysis of results</a:t>
            </a:r>
            <a:endParaRPr lang="en-US" sz="1400" dirty="0"/>
          </a:p>
        </p:txBody>
      </p:sp>
      <p:pic>
        <p:nvPicPr>
          <p:cNvPr id="63524"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02475" y="3025775"/>
            <a:ext cx="1279525" cy="8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3526" name="Straight Arrow Connector 63525"/>
          <p:cNvCxnSpPr>
            <a:stCxn id="63511" idx="2"/>
            <a:endCxn id="63524" idx="0"/>
          </p:cNvCxnSpPr>
          <p:nvPr/>
        </p:nvCxnSpPr>
        <p:spPr>
          <a:xfrm>
            <a:off x="7734300" y="2286000"/>
            <a:ext cx="7938" cy="739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529" name="Elbow Connector 63528"/>
          <p:cNvCxnSpPr>
            <a:stCxn id="63524" idx="2"/>
          </p:cNvCxnSpPr>
          <p:nvPr/>
        </p:nvCxnSpPr>
        <p:spPr>
          <a:xfrm rot="5400000">
            <a:off x="5481638" y="2616202"/>
            <a:ext cx="1046164" cy="34750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3534" name="TextBox 63533"/>
          <p:cNvSpPr txBox="1"/>
          <p:nvPr/>
        </p:nvSpPr>
        <p:spPr>
          <a:xfrm>
            <a:off x="1295400" y="3962400"/>
            <a:ext cx="510076" cy="369332"/>
          </a:xfrm>
          <a:prstGeom prst="rect">
            <a:avLst/>
          </a:prstGeom>
          <a:noFill/>
        </p:spPr>
        <p:txBody>
          <a:bodyPr wrap="none" rtlCol="0">
            <a:spAutoFit/>
          </a:bodyPr>
          <a:lstStyle/>
          <a:p>
            <a:r>
              <a:rPr lang="en-US" dirty="0" smtClean="0"/>
              <a:t>yes</a:t>
            </a:r>
            <a:endParaRPr lang="en-US" dirty="0"/>
          </a:p>
        </p:txBody>
      </p:sp>
      <p:sp>
        <p:nvSpPr>
          <p:cNvPr id="63535" name="TextBox 63534"/>
          <p:cNvSpPr txBox="1"/>
          <p:nvPr/>
        </p:nvSpPr>
        <p:spPr>
          <a:xfrm>
            <a:off x="3886200" y="3962400"/>
            <a:ext cx="510076" cy="369332"/>
          </a:xfrm>
          <a:prstGeom prst="rect">
            <a:avLst/>
          </a:prstGeom>
          <a:noFill/>
        </p:spPr>
        <p:txBody>
          <a:bodyPr wrap="none" rtlCol="0">
            <a:spAutoFit/>
          </a:bodyPr>
          <a:lstStyle/>
          <a:p>
            <a:r>
              <a:rPr lang="en-US" dirty="0" smtClean="0"/>
              <a:t>yes</a:t>
            </a:r>
            <a:endParaRPr lang="en-US" dirty="0"/>
          </a:p>
        </p:txBody>
      </p:sp>
      <p:sp>
        <p:nvSpPr>
          <p:cNvPr id="63536" name="TextBox 63535"/>
          <p:cNvSpPr txBox="1"/>
          <p:nvPr/>
        </p:nvSpPr>
        <p:spPr>
          <a:xfrm>
            <a:off x="7206669" y="3962400"/>
            <a:ext cx="510076" cy="369332"/>
          </a:xfrm>
          <a:prstGeom prst="rect">
            <a:avLst/>
          </a:prstGeom>
          <a:noFill/>
        </p:spPr>
        <p:txBody>
          <a:bodyPr wrap="none" rtlCol="0">
            <a:spAutoFit/>
          </a:bodyPr>
          <a:lstStyle/>
          <a:p>
            <a:r>
              <a:rPr lang="en-US" dirty="0" smtClean="0"/>
              <a:t>yes</a:t>
            </a:r>
            <a:endParaRPr lang="en-US" dirty="0"/>
          </a:p>
        </p:txBody>
      </p:sp>
      <p:cxnSp>
        <p:nvCxnSpPr>
          <p:cNvPr id="63538" name="Straight Arrow Connector 63537"/>
          <p:cNvCxnSpPr>
            <a:stCxn id="63510" idx="3"/>
            <a:endCxn id="63511" idx="1"/>
          </p:cNvCxnSpPr>
          <p:nvPr/>
        </p:nvCxnSpPr>
        <p:spPr>
          <a:xfrm>
            <a:off x="6248400" y="19812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541" name="Elbow Connector 63540"/>
          <p:cNvCxnSpPr/>
          <p:nvPr/>
        </p:nvCxnSpPr>
        <p:spPr>
          <a:xfrm rot="10800000">
            <a:off x="5791200" y="2298701"/>
            <a:ext cx="1415470" cy="1130303"/>
          </a:xfrm>
          <a:prstGeom prst="bentConnector3">
            <a:avLst>
              <a:gd name="adj1" fmla="val 984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547" name="Elbow Connector 63546"/>
          <p:cNvCxnSpPr>
            <a:stCxn id="63492" idx="3"/>
          </p:cNvCxnSpPr>
          <p:nvPr/>
        </p:nvCxnSpPr>
        <p:spPr>
          <a:xfrm flipV="1">
            <a:off x="4495800" y="2298701"/>
            <a:ext cx="762000" cy="122951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3549" name="TextBox 63548"/>
          <p:cNvSpPr txBox="1"/>
          <p:nvPr/>
        </p:nvSpPr>
        <p:spPr>
          <a:xfrm>
            <a:off x="4724400" y="3200400"/>
            <a:ext cx="445956" cy="369332"/>
          </a:xfrm>
          <a:prstGeom prst="rect">
            <a:avLst/>
          </a:prstGeom>
          <a:noFill/>
        </p:spPr>
        <p:txBody>
          <a:bodyPr wrap="none" rtlCol="0">
            <a:spAutoFit/>
          </a:bodyPr>
          <a:lstStyle/>
          <a:p>
            <a:r>
              <a:rPr lang="en-US" dirty="0" smtClean="0"/>
              <a:t>no</a:t>
            </a:r>
            <a:endParaRPr lang="en-US" dirty="0"/>
          </a:p>
        </p:txBody>
      </p:sp>
      <p:sp>
        <p:nvSpPr>
          <p:cNvPr id="63550" name="TextBox 63549"/>
          <p:cNvSpPr txBox="1"/>
          <p:nvPr/>
        </p:nvSpPr>
        <p:spPr>
          <a:xfrm>
            <a:off x="6477001" y="3124200"/>
            <a:ext cx="457199" cy="369332"/>
          </a:xfrm>
          <a:prstGeom prst="rect">
            <a:avLst/>
          </a:prstGeom>
          <a:noFill/>
        </p:spPr>
        <p:txBody>
          <a:bodyPr wrap="square" rtlCol="0">
            <a:spAutoFit/>
          </a:bodyPr>
          <a:lstStyle/>
          <a:p>
            <a:r>
              <a:rPr lang="en-US" dirty="0" smtClean="0"/>
              <a:t>no</a:t>
            </a:r>
            <a:endParaRPr lang="en-US" dirty="0"/>
          </a:p>
        </p:txBody>
      </p:sp>
    </p:spTree>
    <p:extLst>
      <p:ext uri="{BB962C8B-B14F-4D97-AF65-F5344CB8AC3E}">
        <p14:creationId xmlns:p14="http://schemas.microsoft.com/office/powerpoint/2010/main" xmlns="" val="538890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Description of Area &amp; Alternatives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45</a:t>
            </a:fld>
            <a:endParaRPr lang="en-US" dirty="0"/>
          </a:p>
        </p:txBody>
      </p:sp>
      <p:sp>
        <p:nvSpPr>
          <p:cNvPr id="5" name="Content Placeholder 4"/>
          <p:cNvSpPr>
            <a:spLocks noGrp="1"/>
          </p:cNvSpPr>
          <p:nvPr>
            <p:ph sz="quarter" idx="1"/>
          </p:nvPr>
        </p:nvSpPr>
        <p:spPr/>
        <p:txBody>
          <a:bodyPr/>
          <a:lstStyle/>
          <a:p>
            <a:r>
              <a:rPr lang="en-US" dirty="0" smtClean="0"/>
              <a:t>An 11 KM six lane road along the waterfront of Tel Aviv-Jaffa in Israel aimed to provide easy accessibility and improve tourism and commerce along the strip.  </a:t>
            </a:r>
            <a:endParaRPr lang="en-US" dirty="0"/>
          </a:p>
          <a:p>
            <a:r>
              <a:rPr lang="en-US" dirty="0" smtClean="0"/>
              <a:t>A team of planners developed 5 alternative plans that are based on 6 lanes but differ in their setting and the degree of corollary development. </a:t>
            </a:r>
          </a:p>
          <a:p>
            <a:r>
              <a:rPr lang="en-US" dirty="0" smtClean="0"/>
              <a:t>Each alternative had to address the relationship between open space &amp; beaches, and residential &amp; commercial land uses.   </a:t>
            </a:r>
            <a:endParaRPr lang="en-US" dirty="0"/>
          </a:p>
        </p:txBody>
      </p:sp>
    </p:spTree>
    <p:extLst>
      <p:ext uri="{BB962C8B-B14F-4D97-AF65-F5344CB8AC3E}">
        <p14:creationId xmlns:p14="http://schemas.microsoft.com/office/powerpoint/2010/main" xmlns="" val="3169669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Alternatives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46</a:t>
            </a:fld>
            <a:endParaRPr lang="en-US" dirty="0"/>
          </a:p>
        </p:txBody>
      </p:sp>
      <p:sp>
        <p:nvSpPr>
          <p:cNvPr id="4" name="Content Placeholder 3"/>
          <p:cNvSpPr>
            <a:spLocks noGrp="1"/>
          </p:cNvSpPr>
          <p:nvPr>
            <p:ph sz="quarter" idx="1"/>
          </p:nvPr>
        </p:nvSpPr>
        <p:spPr/>
        <p:txBody>
          <a:bodyPr>
            <a:normAutofit/>
          </a:bodyPr>
          <a:lstStyle/>
          <a:p>
            <a:pPr marL="514350" indent="-514350">
              <a:buAutoNum type="arabicPeriod"/>
            </a:pPr>
            <a:r>
              <a:rPr lang="en-US" sz="1800" dirty="0" smtClean="0"/>
              <a:t>Improvement to the existing road, modifying the northern section, and constructing a new one-way, three lanes replacing the promenade on the southern part.</a:t>
            </a:r>
          </a:p>
          <a:p>
            <a:pPr marL="514350" indent="-514350">
              <a:buAutoNum type="arabicPeriod"/>
            </a:pPr>
            <a:r>
              <a:rPr lang="en-US" sz="1800" dirty="0" smtClean="0"/>
              <a:t>Widening the existing road into 6 lanes-2 way road and improve the existing promenade by closing an abutting street.  This plan requires demolition of many existing structures.</a:t>
            </a:r>
          </a:p>
          <a:p>
            <a:pPr marL="514350" indent="-514350">
              <a:buAutoNum type="arabicPeriod"/>
            </a:pPr>
            <a:r>
              <a:rPr lang="en-US" sz="1800" dirty="0" smtClean="0"/>
              <a:t>Construction of an elevated roadway over the major existing thoroughfare with ground level and elevated sections guiding in opposite directions.</a:t>
            </a:r>
          </a:p>
          <a:p>
            <a:pPr marL="514350" indent="-514350">
              <a:buAutoNum type="arabicPeriod"/>
            </a:pPr>
            <a:r>
              <a:rPr lang="en-US" sz="1800" dirty="0" smtClean="0"/>
              <a:t>Widening the beach by 75-90 </a:t>
            </a:r>
            <a:r>
              <a:rPr lang="en-US" sz="1800" dirty="0" smtClean="0"/>
              <a:t>meters create </a:t>
            </a:r>
            <a:r>
              <a:rPr lang="en-US" sz="1800" dirty="0" smtClean="0"/>
              <a:t>commercial and open space development.  In the northern section, the small beachfront road is widened for traffic and an elevated promenade permits free access to the beach.  It will entail widening of the small beachfront and elimination of existing promenade. </a:t>
            </a:r>
          </a:p>
          <a:p>
            <a:pPr marL="514350" indent="-514350">
              <a:buAutoNum type="arabicPeriod"/>
            </a:pPr>
            <a:r>
              <a:rPr lang="en-US" sz="1800" dirty="0"/>
              <a:t>Expansion of plan </a:t>
            </a:r>
            <a:r>
              <a:rPr lang="en-US" sz="1800" dirty="0" smtClean="0"/>
              <a:t>4 to </a:t>
            </a:r>
            <a:r>
              <a:rPr lang="en-US" sz="1800" dirty="0"/>
              <a:t>include the widening of the area for similar development in the northern section.</a:t>
            </a:r>
          </a:p>
          <a:p>
            <a:pPr marL="514350" indent="-514350">
              <a:buAutoNum type="arabicPeriod"/>
            </a:pPr>
            <a:endParaRPr lang="en-US" sz="1800" dirty="0" smtClean="0"/>
          </a:p>
          <a:p>
            <a:pPr marL="514350" indent="-514350">
              <a:buAutoNum type="arabicPeriod"/>
            </a:pPr>
            <a:endParaRPr lang="en-US" sz="1800" dirty="0" smtClean="0"/>
          </a:p>
        </p:txBody>
      </p:sp>
    </p:spTree>
    <p:extLst>
      <p:ext uri="{BB962C8B-B14F-4D97-AF65-F5344CB8AC3E}">
        <p14:creationId xmlns:p14="http://schemas.microsoft.com/office/powerpoint/2010/main" xmlns="" val="75538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2400" dirty="0" smtClean="0"/>
              <a:t>Figure 3: Tel Aviv/ Jaffa Seashore Development Program: </a:t>
            </a:r>
            <a:r>
              <a:rPr lang="en-US" sz="2400" b="1" dirty="0" smtClean="0"/>
              <a:t>Plan 1</a:t>
            </a:r>
            <a:endParaRPr lang="en-US" sz="2400" b="1"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47</a:t>
            </a:fld>
            <a:endParaRPr lang="en-US" dirty="0"/>
          </a:p>
        </p:txBody>
      </p:sp>
      <p:pic>
        <p:nvPicPr>
          <p:cNvPr id="552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1676399"/>
            <a:ext cx="8382000" cy="4419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7181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2400" dirty="0" smtClean="0"/>
              <a:t>Figure 4: Tel Aviv/Jaffa Seashore Development Program: </a:t>
            </a:r>
            <a:r>
              <a:rPr lang="en-US" sz="2400" b="1" dirty="0" smtClean="0"/>
              <a:t>Plan 2</a:t>
            </a:r>
            <a:endParaRPr lang="en-US" sz="2400" b="1"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48</a:t>
            </a:fld>
            <a:endParaRPr lang="en-US" dirty="0"/>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76400"/>
            <a:ext cx="8686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829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700" dirty="0" smtClean="0"/>
              <a:t>Figure 5: Tel Aviv/Jaffa Seashore Development Program: </a:t>
            </a:r>
            <a:r>
              <a:rPr lang="en-US" sz="2700" b="1" dirty="0" smtClean="0"/>
              <a:t>Plan 3</a:t>
            </a:r>
            <a:endParaRPr lang="en-US" sz="2700" b="1"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49</a:t>
            </a:fld>
            <a:endParaRPr lang="en-US" dirty="0"/>
          </a:p>
        </p:txBody>
      </p:sp>
      <p:pic>
        <p:nvPicPr>
          <p:cNvPr id="573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355" y="1600200"/>
            <a:ext cx="7510584"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9361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5</a:t>
            </a:fld>
            <a:endParaRPr lang="en-US" dirty="0"/>
          </a:p>
        </p:txBody>
      </p:sp>
      <p:sp>
        <p:nvSpPr>
          <p:cNvPr id="3" name="Content Placeholder 2"/>
          <p:cNvSpPr>
            <a:spLocks noGrp="1"/>
          </p:cNvSpPr>
          <p:nvPr>
            <p:ph sz="quarter" idx="1"/>
          </p:nvPr>
        </p:nvSpPr>
        <p:spPr>
          <a:xfrm>
            <a:off x="228600" y="1371600"/>
            <a:ext cx="8534400" cy="4906963"/>
          </a:xfrm>
        </p:spPr>
        <p:txBody>
          <a:bodyPr>
            <a:noAutofit/>
          </a:bodyPr>
          <a:lstStyle/>
          <a:p>
            <a:pPr marL="0" indent="0">
              <a:buNone/>
            </a:pPr>
            <a:r>
              <a:rPr lang="en-US" sz="2200" dirty="0" smtClean="0"/>
              <a:t>1. Identification of Problem in Light of Values</a:t>
            </a:r>
          </a:p>
          <a:p>
            <a:pPr marL="0" indent="0">
              <a:buNone/>
            </a:pPr>
            <a:r>
              <a:rPr lang="en-US" sz="2200" dirty="0" smtClean="0"/>
              <a:t>2. Decision to Get Involved in the Process</a:t>
            </a:r>
          </a:p>
          <a:p>
            <a:pPr marL="0" indent="0">
              <a:buNone/>
            </a:pPr>
            <a:r>
              <a:rPr lang="en-US" sz="2200" dirty="0" smtClean="0"/>
              <a:t>3. Deciding about the Goals</a:t>
            </a:r>
          </a:p>
          <a:p>
            <a:pPr marL="0" indent="0">
              <a:buNone/>
            </a:pPr>
            <a:r>
              <a:rPr lang="en-US" sz="2200" dirty="0" smtClean="0"/>
              <a:t>4. Detailing the Goals (objectives)</a:t>
            </a:r>
          </a:p>
          <a:p>
            <a:pPr marL="0" indent="0">
              <a:buNone/>
            </a:pPr>
            <a:r>
              <a:rPr lang="en-US" sz="2200" dirty="0" smtClean="0"/>
              <a:t>5. Identifying Subjective Weights for Goals &amp; Objectives, and for Constraints  </a:t>
            </a:r>
          </a:p>
          <a:p>
            <a:pPr marL="0" indent="0">
              <a:buNone/>
            </a:pPr>
            <a:r>
              <a:rPr lang="en-US" sz="2200" dirty="0" smtClean="0"/>
              <a:t>6. Data Collection, Projections, and Data Analysis</a:t>
            </a:r>
          </a:p>
          <a:p>
            <a:pPr marL="0" indent="0">
              <a:buNone/>
            </a:pPr>
            <a:r>
              <a:rPr lang="en-US" sz="2200" dirty="0" smtClean="0"/>
              <a:t>7. Identifying the Relevant Alternative Plans</a:t>
            </a:r>
          </a:p>
          <a:p>
            <a:pPr marL="0" indent="0">
              <a:buNone/>
            </a:pPr>
            <a:r>
              <a:rPr lang="en-US" sz="2200" dirty="0" smtClean="0"/>
              <a:t>8. Evaluation of the Alternative Plans Considering the Social Weights and Objective attainment of G &amp; O: Social Cost Benefit Analysis. </a:t>
            </a:r>
          </a:p>
          <a:p>
            <a:pPr marL="0" indent="0">
              <a:buNone/>
            </a:pPr>
            <a:r>
              <a:rPr lang="en-US" sz="2200" dirty="0" smtClean="0"/>
              <a:t>9. Deciding About the preferred Alternative</a:t>
            </a:r>
          </a:p>
          <a:p>
            <a:pPr marL="0" indent="0">
              <a:buNone/>
            </a:pPr>
            <a:r>
              <a:rPr lang="en-US" sz="2200" dirty="0" smtClean="0"/>
              <a:t>10. Improving the Preferred Alternative   </a:t>
            </a:r>
          </a:p>
          <a:p>
            <a:pPr marL="0" indent="0">
              <a:buNone/>
            </a:pPr>
            <a:endParaRPr lang="en-US" sz="23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2700" dirty="0" smtClean="0"/>
              <a:t>Figure 6: </a:t>
            </a:r>
            <a:r>
              <a:rPr lang="en-US" sz="2700" dirty="0"/>
              <a:t>Tel Aviv/Jaffa Seashore Development Program: </a:t>
            </a:r>
            <a:r>
              <a:rPr lang="en-US" sz="2700" b="1" dirty="0"/>
              <a:t>Plan </a:t>
            </a:r>
            <a:r>
              <a:rPr lang="en-US" sz="2700" b="1" dirty="0" smtClean="0"/>
              <a:t>4</a:t>
            </a:r>
            <a:endParaRPr lang="en-US" sz="2700"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50</a:t>
            </a:fld>
            <a:endParaRPr lang="en-US" dirty="0"/>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1" y="1716881"/>
            <a:ext cx="8458199" cy="4150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0313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Figure </a:t>
            </a:r>
            <a:r>
              <a:rPr lang="en-US" sz="2400" dirty="0" smtClean="0"/>
              <a:t>7: </a:t>
            </a:r>
            <a:r>
              <a:rPr lang="en-US" sz="2400" dirty="0"/>
              <a:t>Tel Aviv/Jaffa Seashore Development Program: </a:t>
            </a:r>
            <a:r>
              <a:rPr lang="en-US" sz="2400" b="1" dirty="0"/>
              <a:t>Plan </a:t>
            </a:r>
            <a:r>
              <a:rPr lang="en-US" sz="2400" b="1" dirty="0" smtClean="0"/>
              <a:t>5</a:t>
            </a:r>
            <a:endParaRPr lang="en-US" sz="2400"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51</a:t>
            </a:fld>
            <a:endParaRPr lang="en-US" dirty="0"/>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1" y="1676400"/>
            <a:ext cx="85344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9216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 Cost-Revenue Analysis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403699309"/>
              </p:ext>
            </p:extLst>
          </p:nvPr>
        </p:nvGraphicFramePr>
        <p:xfrm>
          <a:off x="304800" y="1600199"/>
          <a:ext cx="8381997" cy="4572001"/>
        </p:xfrm>
        <a:graphic>
          <a:graphicData uri="http://schemas.openxmlformats.org/drawingml/2006/table">
            <a:tbl>
              <a:tblPr firstRow="1" bandRow="1">
                <a:tableStyleId>{5C22544A-7EE6-4342-B048-85BDC9FD1C3A}</a:tableStyleId>
              </a:tblPr>
              <a:tblGrid>
                <a:gridCol w="931333"/>
                <a:gridCol w="745067"/>
                <a:gridCol w="1117599"/>
                <a:gridCol w="931333"/>
                <a:gridCol w="999068"/>
                <a:gridCol w="685800"/>
                <a:gridCol w="1109131"/>
                <a:gridCol w="872069"/>
                <a:gridCol w="990597"/>
              </a:tblGrid>
              <a:tr h="736208">
                <a:tc>
                  <a:txBody>
                    <a:bodyPr/>
                    <a:lstStyle/>
                    <a:p>
                      <a:endParaRPr lang="en-US" sz="1400" dirty="0"/>
                    </a:p>
                  </a:txBody>
                  <a:tcPr/>
                </a:tc>
                <a:tc gridSpan="4">
                  <a:txBody>
                    <a:bodyPr/>
                    <a:lstStyle/>
                    <a:p>
                      <a:pPr algn="ctr"/>
                      <a:r>
                        <a:rPr lang="en-US" sz="1800" dirty="0" smtClean="0"/>
                        <a:t>10 % Discount Rate</a:t>
                      </a:r>
                      <a:endParaRPr lang="en-US" sz="18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gridSpan="4">
                  <a:txBody>
                    <a:bodyPr/>
                    <a:lstStyle/>
                    <a:p>
                      <a:pPr algn="ctr"/>
                      <a:r>
                        <a:rPr lang="en-US" sz="1800" dirty="0" smtClean="0"/>
                        <a:t>13% Discount Rate</a:t>
                      </a:r>
                      <a:endParaRPr lang="en-US" sz="18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r>
              <a:tr h="736208">
                <a:tc>
                  <a:txBody>
                    <a:bodyPr/>
                    <a:lstStyle/>
                    <a:p>
                      <a:endParaRPr lang="en-US" sz="1400" dirty="0"/>
                    </a:p>
                  </a:txBody>
                  <a:tcPr>
                    <a:solidFill>
                      <a:schemeClr val="accent1"/>
                    </a:solidFill>
                  </a:tcPr>
                </a:tc>
                <a:tc>
                  <a:txBody>
                    <a:bodyPr/>
                    <a:lstStyle/>
                    <a:p>
                      <a:r>
                        <a:rPr lang="en-US" sz="1400" dirty="0" smtClean="0"/>
                        <a:t>Costs</a:t>
                      </a:r>
                      <a:endParaRPr lang="en-US" sz="1400" dirty="0"/>
                    </a:p>
                  </a:txBody>
                  <a:tcPr>
                    <a:solidFill>
                      <a:schemeClr val="accent1"/>
                    </a:solidFill>
                  </a:tcPr>
                </a:tc>
                <a:tc>
                  <a:txBody>
                    <a:bodyPr/>
                    <a:lstStyle/>
                    <a:p>
                      <a:r>
                        <a:rPr lang="en-US" sz="1400" dirty="0" smtClean="0"/>
                        <a:t>Revenues</a:t>
                      </a:r>
                      <a:endParaRPr lang="en-US" sz="1400" dirty="0"/>
                    </a:p>
                  </a:txBody>
                  <a:tcPr>
                    <a:solidFill>
                      <a:schemeClr val="accent1"/>
                    </a:solidFill>
                  </a:tcPr>
                </a:tc>
                <a:tc>
                  <a:txBody>
                    <a:bodyPr/>
                    <a:lstStyle/>
                    <a:p>
                      <a:r>
                        <a:rPr lang="en-US" sz="1400" dirty="0" smtClean="0"/>
                        <a:t>Net</a:t>
                      </a:r>
                      <a:r>
                        <a:rPr lang="en-US" sz="1400" baseline="0" dirty="0" smtClean="0"/>
                        <a:t> Costs</a:t>
                      </a:r>
                      <a:endParaRPr lang="en-US" sz="1400" dirty="0"/>
                    </a:p>
                  </a:txBody>
                  <a:tcPr>
                    <a:solidFill>
                      <a:schemeClr val="accent1"/>
                    </a:solidFill>
                  </a:tcPr>
                </a:tc>
                <a:tc>
                  <a:txBody>
                    <a:bodyPr/>
                    <a:lstStyle/>
                    <a:p>
                      <a:r>
                        <a:rPr lang="en-US" sz="1400" dirty="0" smtClean="0"/>
                        <a:t>Ranking</a:t>
                      </a:r>
                      <a:endParaRPr lang="en-US" sz="1400" dirty="0"/>
                    </a:p>
                  </a:txBody>
                  <a:tcPr>
                    <a:solidFill>
                      <a:schemeClr val="accent1"/>
                    </a:solidFill>
                  </a:tcPr>
                </a:tc>
                <a:tc>
                  <a:txBody>
                    <a:bodyPr/>
                    <a:lstStyle/>
                    <a:p>
                      <a:r>
                        <a:rPr lang="en-US" sz="1400" dirty="0" smtClean="0"/>
                        <a:t>Costs</a:t>
                      </a:r>
                      <a:endParaRPr lang="en-US" sz="1400" dirty="0"/>
                    </a:p>
                  </a:txBody>
                  <a:tcPr>
                    <a:solidFill>
                      <a:schemeClr val="accent1"/>
                    </a:solidFill>
                  </a:tcPr>
                </a:tc>
                <a:tc>
                  <a:txBody>
                    <a:bodyPr/>
                    <a:lstStyle/>
                    <a:p>
                      <a:r>
                        <a:rPr lang="en-US" sz="1400" dirty="0" smtClean="0"/>
                        <a:t>Revenues</a:t>
                      </a:r>
                      <a:endParaRPr lang="en-US" sz="1400" dirty="0"/>
                    </a:p>
                  </a:txBody>
                  <a:tcPr>
                    <a:solidFill>
                      <a:schemeClr val="accent1"/>
                    </a:solidFill>
                  </a:tcPr>
                </a:tc>
                <a:tc>
                  <a:txBody>
                    <a:bodyPr/>
                    <a:lstStyle/>
                    <a:p>
                      <a:r>
                        <a:rPr lang="en-US" sz="1400" dirty="0" smtClean="0"/>
                        <a:t>Net</a:t>
                      </a:r>
                      <a:r>
                        <a:rPr lang="en-US" sz="1400" baseline="0" dirty="0" smtClean="0"/>
                        <a:t> Costs</a:t>
                      </a:r>
                      <a:endParaRPr lang="en-US" sz="1400" dirty="0"/>
                    </a:p>
                  </a:txBody>
                  <a:tcPr>
                    <a:solidFill>
                      <a:schemeClr val="accent1"/>
                    </a:solidFill>
                  </a:tcPr>
                </a:tc>
                <a:tc>
                  <a:txBody>
                    <a:bodyPr/>
                    <a:lstStyle/>
                    <a:p>
                      <a:r>
                        <a:rPr lang="en-US" sz="1400" smtClean="0"/>
                        <a:t>Ranking</a:t>
                      </a:r>
                      <a:endParaRPr lang="en-US" sz="1400" dirty="0"/>
                    </a:p>
                  </a:txBody>
                  <a:tcPr>
                    <a:solidFill>
                      <a:schemeClr val="accent1"/>
                    </a:solidFill>
                  </a:tcPr>
                </a:tc>
              </a:tr>
              <a:tr h="593916">
                <a:tc>
                  <a:txBody>
                    <a:bodyPr/>
                    <a:lstStyle/>
                    <a:p>
                      <a:r>
                        <a:rPr lang="en-US" dirty="0" smtClean="0"/>
                        <a:t>Plan 1</a:t>
                      </a:r>
                      <a:endParaRPr lang="en-US" dirty="0"/>
                    </a:p>
                  </a:txBody>
                  <a:tcPr/>
                </a:tc>
                <a:tc>
                  <a:txBody>
                    <a:bodyPr/>
                    <a:lstStyle/>
                    <a:p>
                      <a:r>
                        <a:rPr lang="en-US" dirty="0" smtClean="0"/>
                        <a:t>0.8*</a:t>
                      </a:r>
                      <a:endParaRPr lang="en-US" dirty="0"/>
                    </a:p>
                  </a:txBody>
                  <a:tcPr/>
                </a:tc>
                <a:tc>
                  <a:txBody>
                    <a:bodyPr/>
                    <a:lstStyle/>
                    <a:p>
                      <a:r>
                        <a:rPr lang="en-US" dirty="0" smtClean="0"/>
                        <a:t>-</a:t>
                      </a:r>
                      <a:endParaRPr lang="en-US" dirty="0"/>
                    </a:p>
                  </a:txBody>
                  <a:tcPr/>
                </a:tc>
                <a:tc>
                  <a:txBody>
                    <a:bodyPr/>
                    <a:lstStyle/>
                    <a:p>
                      <a:r>
                        <a:rPr lang="en-US" dirty="0" smtClean="0"/>
                        <a:t>.8</a:t>
                      </a:r>
                      <a:endParaRPr lang="en-US" dirty="0"/>
                    </a:p>
                  </a:txBody>
                  <a:tcPr/>
                </a:tc>
                <a:tc>
                  <a:txBody>
                    <a:bodyPr/>
                    <a:lstStyle/>
                    <a:p>
                      <a:r>
                        <a:rPr lang="en-US" dirty="0" smtClean="0"/>
                        <a:t>I</a:t>
                      </a:r>
                      <a:endParaRPr lang="en-US" dirty="0"/>
                    </a:p>
                  </a:txBody>
                  <a:tcPr/>
                </a:tc>
                <a:tc>
                  <a:txBody>
                    <a:bodyPr/>
                    <a:lstStyle/>
                    <a:p>
                      <a:r>
                        <a:rPr lang="en-US" dirty="0" smtClean="0"/>
                        <a:t>0.8</a:t>
                      </a:r>
                      <a:endParaRPr lang="en-US" dirty="0"/>
                    </a:p>
                  </a:txBody>
                  <a:tcPr/>
                </a:tc>
                <a:tc>
                  <a:txBody>
                    <a:bodyPr/>
                    <a:lstStyle/>
                    <a:p>
                      <a:r>
                        <a:rPr lang="en-US" dirty="0" smtClean="0"/>
                        <a:t>-</a:t>
                      </a:r>
                      <a:endParaRPr lang="en-US" dirty="0"/>
                    </a:p>
                  </a:txBody>
                  <a:tcPr/>
                </a:tc>
                <a:tc>
                  <a:txBody>
                    <a:bodyPr/>
                    <a:lstStyle/>
                    <a:p>
                      <a:r>
                        <a:rPr lang="en-US" dirty="0" smtClean="0"/>
                        <a:t>.8</a:t>
                      </a:r>
                      <a:endParaRPr lang="en-US" dirty="0"/>
                    </a:p>
                  </a:txBody>
                  <a:tcPr/>
                </a:tc>
                <a:tc>
                  <a:txBody>
                    <a:bodyPr/>
                    <a:lstStyle/>
                    <a:p>
                      <a:r>
                        <a:rPr lang="en-US" dirty="0" smtClean="0"/>
                        <a:t>I</a:t>
                      </a:r>
                      <a:endParaRPr lang="en-US" dirty="0"/>
                    </a:p>
                  </a:txBody>
                  <a:tcPr/>
                </a:tc>
              </a:tr>
              <a:tr h="593916">
                <a:tc>
                  <a:txBody>
                    <a:bodyPr/>
                    <a:lstStyle/>
                    <a:p>
                      <a:r>
                        <a:rPr lang="en-US" dirty="0" smtClean="0"/>
                        <a:t>Plan</a:t>
                      </a:r>
                      <a:r>
                        <a:rPr lang="en-US" baseline="0" dirty="0" smtClean="0"/>
                        <a:t> 2</a:t>
                      </a:r>
                      <a:endParaRPr lang="en-US" dirty="0"/>
                    </a:p>
                  </a:txBody>
                  <a:tcPr/>
                </a:tc>
                <a:tc>
                  <a:txBody>
                    <a:bodyPr/>
                    <a:lstStyle/>
                    <a:p>
                      <a:r>
                        <a:rPr lang="en-US" dirty="0" smtClean="0"/>
                        <a:t>38.8</a:t>
                      </a:r>
                    </a:p>
                  </a:txBody>
                  <a:tcPr/>
                </a:tc>
                <a:tc>
                  <a:txBody>
                    <a:bodyPr/>
                    <a:lstStyle/>
                    <a:p>
                      <a:r>
                        <a:rPr lang="en-US" dirty="0" smtClean="0"/>
                        <a:t>-</a:t>
                      </a:r>
                      <a:endParaRPr lang="en-US" dirty="0"/>
                    </a:p>
                  </a:txBody>
                  <a:tcPr/>
                </a:tc>
                <a:tc>
                  <a:txBody>
                    <a:bodyPr/>
                    <a:lstStyle/>
                    <a:p>
                      <a:r>
                        <a:rPr lang="en-US" dirty="0" smtClean="0"/>
                        <a:t>38.8</a:t>
                      </a:r>
                      <a:endParaRPr lang="en-US" dirty="0"/>
                    </a:p>
                  </a:txBody>
                  <a:tcPr/>
                </a:tc>
                <a:tc>
                  <a:txBody>
                    <a:bodyPr/>
                    <a:lstStyle/>
                    <a:p>
                      <a:r>
                        <a:rPr lang="en-US" dirty="0" smtClean="0"/>
                        <a:t>V</a:t>
                      </a:r>
                      <a:endParaRPr lang="en-US" dirty="0"/>
                    </a:p>
                  </a:txBody>
                  <a:tcPr/>
                </a:tc>
                <a:tc>
                  <a:txBody>
                    <a:bodyPr/>
                    <a:lstStyle/>
                    <a:p>
                      <a:r>
                        <a:rPr lang="en-US" dirty="0" smtClean="0"/>
                        <a:t>34.2</a:t>
                      </a:r>
                      <a:endParaRPr lang="en-US" dirty="0"/>
                    </a:p>
                  </a:txBody>
                  <a:tcPr/>
                </a:tc>
                <a:tc>
                  <a:txBody>
                    <a:bodyPr/>
                    <a:lstStyle/>
                    <a:p>
                      <a:r>
                        <a:rPr lang="en-US" dirty="0" smtClean="0"/>
                        <a:t>-</a:t>
                      </a:r>
                      <a:endParaRPr lang="en-US" dirty="0"/>
                    </a:p>
                  </a:txBody>
                  <a:tcPr/>
                </a:tc>
                <a:tc>
                  <a:txBody>
                    <a:bodyPr/>
                    <a:lstStyle/>
                    <a:p>
                      <a:r>
                        <a:rPr lang="en-US" dirty="0" smtClean="0"/>
                        <a:t>34.2</a:t>
                      </a:r>
                      <a:endParaRPr lang="en-US" dirty="0"/>
                    </a:p>
                  </a:txBody>
                  <a:tcPr/>
                </a:tc>
                <a:tc>
                  <a:txBody>
                    <a:bodyPr/>
                    <a:lstStyle/>
                    <a:p>
                      <a:r>
                        <a:rPr lang="en-US" dirty="0" smtClean="0"/>
                        <a:t>V</a:t>
                      </a:r>
                      <a:endParaRPr lang="en-US" dirty="0"/>
                    </a:p>
                  </a:txBody>
                  <a:tcPr/>
                </a:tc>
              </a:tr>
              <a:tr h="593916">
                <a:tc>
                  <a:txBody>
                    <a:bodyPr/>
                    <a:lstStyle/>
                    <a:p>
                      <a:r>
                        <a:rPr lang="en-US" dirty="0" smtClean="0"/>
                        <a:t>Plan 3</a:t>
                      </a:r>
                      <a:endParaRPr lang="en-US" dirty="0"/>
                    </a:p>
                  </a:txBody>
                  <a:tcPr/>
                </a:tc>
                <a:tc>
                  <a:txBody>
                    <a:bodyPr/>
                    <a:lstStyle/>
                    <a:p>
                      <a:r>
                        <a:rPr lang="en-US" dirty="0" smtClean="0"/>
                        <a:t>40.2</a:t>
                      </a:r>
                      <a:endParaRPr lang="en-US" dirty="0"/>
                    </a:p>
                  </a:txBody>
                  <a:tcPr/>
                </a:tc>
                <a:tc>
                  <a:txBody>
                    <a:bodyPr/>
                    <a:lstStyle/>
                    <a:p>
                      <a:r>
                        <a:rPr lang="en-US" dirty="0" smtClean="0"/>
                        <a:t>20.8</a:t>
                      </a:r>
                      <a:endParaRPr lang="en-US" dirty="0"/>
                    </a:p>
                  </a:txBody>
                  <a:tcPr/>
                </a:tc>
                <a:tc>
                  <a:txBody>
                    <a:bodyPr/>
                    <a:lstStyle/>
                    <a:p>
                      <a:r>
                        <a:rPr lang="en-US" dirty="0" smtClean="0"/>
                        <a:t>19.4</a:t>
                      </a:r>
                      <a:endParaRPr lang="en-US" dirty="0"/>
                    </a:p>
                  </a:txBody>
                  <a:tcPr/>
                </a:tc>
                <a:tc>
                  <a:txBody>
                    <a:bodyPr/>
                    <a:lstStyle/>
                    <a:p>
                      <a:r>
                        <a:rPr lang="en-US" dirty="0" smtClean="0"/>
                        <a:t>IV</a:t>
                      </a:r>
                      <a:endParaRPr lang="en-US" dirty="0"/>
                    </a:p>
                  </a:txBody>
                  <a:tcPr/>
                </a:tc>
                <a:tc>
                  <a:txBody>
                    <a:bodyPr/>
                    <a:lstStyle/>
                    <a:p>
                      <a:r>
                        <a:rPr lang="en-US" dirty="0" smtClean="0"/>
                        <a:t>31.4</a:t>
                      </a:r>
                      <a:endParaRPr lang="en-US" dirty="0"/>
                    </a:p>
                  </a:txBody>
                  <a:tcPr/>
                </a:tc>
                <a:tc>
                  <a:txBody>
                    <a:bodyPr/>
                    <a:lstStyle/>
                    <a:p>
                      <a:r>
                        <a:rPr lang="en-US" dirty="0" smtClean="0"/>
                        <a:t>17.2</a:t>
                      </a:r>
                      <a:endParaRPr lang="en-US" dirty="0"/>
                    </a:p>
                  </a:txBody>
                  <a:tcPr/>
                </a:tc>
                <a:tc>
                  <a:txBody>
                    <a:bodyPr/>
                    <a:lstStyle/>
                    <a:p>
                      <a:r>
                        <a:rPr lang="en-US" dirty="0" smtClean="0"/>
                        <a:t>14.2</a:t>
                      </a:r>
                      <a:endParaRPr lang="en-US" dirty="0"/>
                    </a:p>
                  </a:txBody>
                  <a:tcPr/>
                </a:tc>
                <a:tc>
                  <a:txBody>
                    <a:bodyPr/>
                    <a:lstStyle/>
                    <a:p>
                      <a:r>
                        <a:rPr lang="en-US" dirty="0" smtClean="0"/>
                        <a:t>IV</a:t>
                      </a:r>
                      <a:endParaRPr lang="en-US" dirty="0"/>
                    </a:p>
                  </a:txBody>
                  <a:tcPr/>
                </a:tc>
              </a:tr>
              <a:tr h="593916">
                <a:tc>
                  <a:txBody>
                    <a:bodyPr/>
                    <a:lstStyle/>
                    <a:p>
                      <a:r>
                        <a:rPr lang="en-US" dirty="0" smtClean="0"/>
                        <a:t>Plan 4</a:t>
                      </a:r>
                      <a:endParaRPr lang="en-US" dirty="0"/>
                    </a:p>
                  </a:txBody>
                  <a:tcPr/>
                </a:tc>
                <a:tc>
                  <a:txBody>
                    <a:bodyPr/>
                    <a:lstStyle/>
                    <a:p>
                      <a:r>
                        <a:rPr lang="en-US" dirty="0" smtClean="0"/>
                        <a:t>39.4</a:t>
                      </a:r>
                      <a:endParaRPr lang="en-US" dirty="0"/>
                    </a:p>
                  </a:txBody>
                  <a:tcPr/>
                </a:tc>
                <a:tc>
                  <a:txBody>
                    <a:bodyPr/>
                    <a:lstStyle/>
                    <a:p>
                      <a:r>
                        <a:rPr lang="en-US" dirty="0" smtClean="0"/>
                        <a:t>22.0</a:t>
                      </a:r>
                      <a:endParaRPr lang="en-US" dirty="0"/>
                    </a:p>
                  </a:txBody>
                  <a:tcPr/>
                </a:tc>
                <a:tc>
                  <a:txBody>
                    <a:bodyPr/>
                    <a:lstStyle/>
                    <a:p>
                      <a:r>
                        <a:rPr lang="en-US" dirty="0" smtClean="0"/>
                        <a:t>17.4</a:t>
                      </a:r>
                      <a:endParaRPr lang="en-US" dirty="0"/>
                    </a:p>
                  </a:txBody>
                  <a:tcPr/>
                </a:tc>
                <a:tc>
                  <a:txBody>
                    <a:bodyPr/>
                    <a:lstStyle/>
                    <a:p>
                      <a:r>
                        <a:rPr lang="en-US" dirty="0" smtClean="0"/>
                        <a:t>III</a:t>
                      </a:r>
                      <a:endParaRPr lang="en-US" dirty="0"/>
                    </a:p>
                  </a:txBody>
                  <a:tcPr/>
                </a:tc>
                <a:tc>
                  <a:txBody>
                    <a:bodyPr/>
                    <a:lstStyle/>
                    <a:p>
                      <a:r>
                        <a:rPr lang="en-US" dirty="0" smtClean="0"/>
                        <a:t>31.0</a:t>
                      </a:r>
                      <a:endParaRPr lang="en-US" dirty="0"/>
                    </a:p>
                  </a:txBody>
                  <a:tcPr/>
                </a:tc>
                <a:tc>
                  <a:txBody>
                    <a:bodyPr/>
                    <a:lstStyle/>
                    <a:p>
                      <a:r>
                        <a:rPr lang="en-US" dirty="0" smtClean="0"/>
                        <a:t>21.8</a:t>
                      </a:r>
                      <a:endParaRPr lang="en-US" dirty="0"/>
                    </a:p>
                  </a:txBody>
                  <a:tcPr/>
                </a:tc>
                <a:tc>
                  <a:txBody>
                    <a:bodyPr/>
                    <a:lstStyle/>
                    <a:p>
                      <a:r>
                        <a:rPr lang="en-US" dirty="0" smtClean="0"/>
                        <a:t>9.2</a:t>
                      </a:r>
                      <a:endParaRPr lang="en-US" dirty="0"/>
                    </a:p>
                  </a:txBody>
                  <a:tcPr/>
                </a:tc>
                <a:tc>
                  <a:txBody>
                    <a:bodyPr/>
                    <a:lstStyle/>
                    <a:p>
                      <a:r>
                        <a:rPr lang="en-US" dirty="0" smtClean="0"/>
                        <a:t>III</a:t>
                      </a:r>
                      <a:endParaRPr lang="en-US" dirty="0"/>
                    </a:p>
                  </a:txBody>
                  <a:tcPr/>
                </a:tc>
              </a:tr>
              <a:tr h="723921">
                <a:tc>
                  <a:txBody>
                    <a:bodyPr/>
                    <a:lstStyle/>
                    <a:p>
                      <a:r>
                        <a:rPr lang="en-US" dirty="0" smtClean="0"/>
                        <a:t>Plan 5</a:t>
                      </a:r>
                      <a:endParaRPr lang="en-US" dirty="0"/>
                    </a:p>
                  </a:txBody>
                  <a:tcPr/>
                </a:tc>
                <a:tc>
                  <a:txBody>
                    <a:bodyPr/>
                    <a:lstStyle/>
                    <a:p>
                      <a:r>
                        <a:rPr lang="en-US" dirty="0" smtClean="0"/>
                        <a:t>49.6</a:t>
                      </a:r>
                      <a:endParaRPr lang="en-US" dirty="0"/>
                    </a:p>
                  </a:txBody>
                  <a:tcPr/>
                </a:tc>
                <a:tc>
                  <a:txBody>
                    <a:bodyPr/>
                    <a:lstStyle/>
                    <a:p>
                      <a:r>
                        <a:rPr lang="en-US" dirty="0" smtClean="0"/>
                        <a:t>28.4</a:t>
                      </a:r>
                      <a:endParaRPr lang="en-US" dirty="0"/>
                    </a:p>
                  </a:txBody>
                  <a:tcPr/>
                </a:tc>
                <a:tc>
                  <a:txBody>
                    <a:bodyPr/>
                    <a:lstStyle/>
                    <a:p>
                      <a:r>
                        <a:rPr lang="en-US" dirty="0" smtClean="0"/>
                        <a:t>12.2</a:t>
                      </a:r>
                      <a:endParaRPr lang="en-US" dirty="0"/>
                    </a:p>
                  </a:txBody>
                  <a:tcPr/>
                </a:tc>
                <a:tc>
                  <a:txBody>
                    <a:bodyPr/>
                    <a:lstStyle/>
                    <a:p>
                      <a:r>
                        <a:rPr lang="en-US" dirty="0" smtClean="0"/>
                        <a:t>II</a:t>
                      </a:r>
                      <a:endParaRPr lang="en-US" dirty="0"/>
                    </a:p>
                  </a:txBody>
                  <a:tcPr/>
                </a:tc>
                <a:tc>
                  <a:txBody>
                    <a:bodyPr/>
                    <a:lstStyle/>
                    <a:p>
                      <a:r>
                        <a:rPr lang="en-US" dirty="0" smtClean="0"/>
                        <a:t>31.40</a:t>
                      </a:r>
                      <a:endParaRPr lang="en-US" dirty="0"/>
                    </a:p>
                  </a:txBody>
                  <a:tcPr/>
                </a:tc>
                <a:tc>
                  <a:txBody>
                    <a:bodyPr/>
                    <a:lstStyle/>
                    <a:p>
                      <a:r>
                        <a:rPr lang="en-US" dirty="0" smtClean="0"/>
                        <a:t>27.2</a:t>
                      </a:r>
                      <a:endParaRPr lang="en-US" dirty="0"/>
                    </a:p>
                  </a:txBody>
                  <a:tcPr/>
                </a:tc>
                <a:tc>
                  <a:txBody>
                    <a:bodyPr/>
                    <a:lstStyle/>
                    <a:p>
                      <a:r>
                        <a:rPr lang="en-US" dirty="0" smtClean="0"/>
                        <a:t>4.2</a:t>
                      </a:r>
                      <a:endParaRPr lang="en-US" dirty="0"/>
                    </a:p>
                  </a:txBody>
                  <a:tcPr/>
                </a:tc>
                <a:tc>
                  <a:txBody>
                    <a:bodyPr/>
                    <a:lstStyle/>
                    <a:p>
                      <a:r>
                        <a:rPr lang="en-US" dirty="0" smtClean="0"/>
                        <a:t>II</a:t>
                      </a:r>
                      <a:endParaRPr lang="en-US" dirty="0"/>
                    </a:p>
                  </a:txBody>
                  <a:tcPr/>
                </a:tc>
              </a:tr>
            </a:tbl>
          </a:graphicData>
        </a:graphic>
      </p:graphicFrame>
      <p:sp>
        <p:nvSpPr>
          <p:cNvPr id="5" name="TextBox 4"/>
          <p:cNvSpPr txBox="1"/>
          <p:nvPr/>
        </p:nvSpPr>
        <p:spPr>
          <a:xfrm>
            <a:off x="457200" y="6047601"/>
            <a:ext cx="1704313" cy="276999"/>
          </a:xfrm>
          <a:prstGeom prst="rect">
            <a:avLst/>
          </a:prstGeom>
          <a:noFill/>
        </p:spPr>
        <p:txBody>
          <a:bodyPr wrap="none" rtlCol="0">
            <a:spAutoFit/>
          </a:bodyPr>
          <a:lstStyle/>
          <a:p>
            <a:r>
              <a:rPr lang="en-US" sz="1200" dirty="0" smtClean="0"/>
              <a:t>* In millions of dollars</a:t>
            </a:r>
            <a:endParaRPr lang="en-US" sz="1200" dirty="0"/>
          </a:p>
        </p:txBody>
      </p:sp>
    </p:spTree>
    <p:extLst>
      <p:ext uri="{BB962C8B-B14F-4D97-AF65-F5344CB8AC3E}">
        <p14:creationId xmlns:p14="http://schemas.microsoft.com/office/powerpoint/2010/main" xmlns="" val="1794764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7C6E79-21BB-412C-A8C1-14AF5C318E07}" type="slidenum">
              <a:rPr lang="en-US" smtClean="0"/>
              <a:pPr/>
              <a:t>53</a:t>
            </a:fld>
            <a:endParaRPr lang="en-US" dirty="0"/>
          </a:p>
        </p:txBody>
      </p:sp>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548" y="304800"/>
            <a:ext cx="8605652"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7342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3: Final Score of Qualitative Analysis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54</a:t>
            </a:fld>
            <a:endParaRPr lang="en-US" dirty="0"/>
          </a:p>
        </p:txBody>
      </p:sp>
      <p:pic>
        <p:nvPicPr>
          <p:cNvPr id="6451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1" y="1524000"/>
            <a:ext cx="84582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6672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62000"/>
          </a:xfrm>
        </p:spPr>
        <p:txBody>
          <a:bodyPr>
            <a:noAutofit/>
          </a:bodyPr>
          <a:lstStyle/>
          <a:p>
            <a:r>
              <a:rPr lang="en-US" sz="2500" dirty="0" smtClean="0"/>
              <a:t>Table 4: Comparison of Qualitative and Quantitative Analysis</a:t>
            </a:r>
            <a:endParaRPr lang="en-US" sz="2500"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815814076"/>
              </p:ext>
            </p:extLst>
          </p:nvPr>
        </p:nvGraphicFramePr>
        <p:xfrm>
          <a:off x="533400" y="1523998"/>
          <a:ext cx="7848600" cy="4258494"/>
        </p:xfrm>
        <a:graphic>
          <a:graphicData uri="http://schemas.openxmlformats.org/drawingml/2006/table">
            <a:tbl>
              <a:tblPr firstRow="1" bandRow="1">
                <a:tableStyleId>{5C22544A-7EE6-4342-B048-85BDC9FD1C3A}</a:tableStyleId>
              </a:tblPr>
              <a:tblGrid>
                <a:gridCol w="1308100"/>
                <a:gridCol w="1308100"/>
                <a:gridCol w="1193800"/>
                <a:gridCol w="1422400"/>
                <a:gridCol w="1308100"/>
                <a:gridCol w="1308100"/>
              </a:tblGrid>
              <a:tr h="587829">
                <a:tc>
                  <a:txBody>
                    <a:bodyPr/>
                    <a:lstStyle/>
                    <a:p>
                      <a:endParaRPr lang="en-US" sz="1400" dirty="0"/>
                    </a:p>
                  </a:txBody>
                  <a:tcPr/>
                </a:tc>
                <a:tc>
                  <a:txBody>
                    <a:bodyPr/>
                    <a:lstStyle/>
                    <a:p>
                      <a:r>
                        <a:rPr lang="en-US" sz="1400" dirty="0" smtClean="0"/>
                        <a:t>10% Discount Rate</a:t>
                      </a:r>
                      <a:endParaRPr lang="en-US" sz="1400" dirty="0"/>
                    </a:p>
                  </a:txBody>
                  <a:tcPr/>
                </a:tc>
                <a:tc>
                  <a:txBody>
                    <a:bodyPr/>
                    <a:lstStyle/>
                    <a:p>
                      <a:r>
                        <a:rPr lang="en-US" sz="1400" dirty="0" smtClean="0"/>
                        <a:t>13% Discount</a:t>
                      </a:r>
                      <a:r>
                        <a:rPr lang="en-US" sz="1400" baseline="0" dirty="0" smtClean="0"/>
                        <a:t> Rate</a:t>
                      </a:r>
                      <a:endParaRPr lang="en-US" sz="1400" dirty="0"/>
                    </a:p>
                  </a:txBody>
                  <a:tcPr/>
                </a:tc>
                <a:tc>
                  <a:txBody>
                    <a:bodyPr/>
                    <a:lstStyle/>
                    <a:p>
                      <a:r>
                        <a:rPr lang="en-US" sz="1400" dirty="0" smtClean="0"/>
                        <a:t>Quantitative</a:t>
                      </a:r>
                      <a:r>
                        <a:rPr lang="en-US" sz="1400" baseline="0" dirty="0" smtClean="0"/>
                        <a:t>  Ranking</a:t>
                      </a:r>
                      <a:endParaRPr lang="en-US" sz="1400" dirty="0"/>
                    </a:p>
                  </a:txBody>
                  <a:tcPr/>
                </a:tc>
                <a:tc>
                  <a:txBody>
                    <a:bodyPr/>
                    <a:lstStyle/>
                    <a:p>
                      <a:r>
                        <a:rPr lang="en-US" sz="1400" dirty="0" smtClean="0"/>
                        <a:t>Qualitative</a:t>
                      </a:r>
                      <a:r>
                        <a:rPr lang="en-US" sz="1400" baseline="0" dirty="0" smtClean="0"/>
                        <a:t> Rating</a:t>
                      </a:r>
                      <a:endParaRPr lang="en-US" sz="1400" dirty="0"/>
                    </a:p>
                  </a:txBody>
                  <a:tcPr/>
                </a:tc>
                <a:tc>
                  <a:txBody>
                    <a:bodyPr/>
                    <a:lstStyle/>
                    <a:p>
                      <a:r>
                        <a:rPr lang="en-US" sz="1400" dirty="0" smtClean="0"/>
                        <a:t>Qualitative Ranking</a:t>
                      </a:r>
                      <a:endParaRPr lang="en-US" sz="1400" dirty="0"/>
                    </a:p>
                  </a:txBody>
                  <a:tcPr/>
                </a:tc>
              </a:tr>
              <a:tr h="587829">
                <a:tc>
                  <a:txBody>
                    <a:bodyPr/>
                    <a:lstStyle/>
                    <a:p>
                      <a:endParaRPr lang="en-US" dirty="0"/>
                    </a:p>
                  </a:txBody>
                  <a:tcPr/>
                </a:tc>
                <a:tc gridSpan="2">
                  <a:txBody>
                    <a:bodyPr/>
                    <a:lstStyle/>
                    <a:p>
                      <a:r>
                        <a:rPr lang="en-US" dirty="0" smtClean="0"/>
                        <a:t>Net Income</a:t>
                      </a:r>
                      <a:endParaRPr lang="en-US" dirty="0"/>
                    </a:p>
                  </a:txBody>
                  <a:tcPr/>
                </a:tc>
                <a:tc hMerge="1">
                  <a:txBody>
                    <a:bodyPr/>
                    <a:lstStyle/>
                    <a:p>
                      <a:endParaRPr lang="en-US" dirty="0"/>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tr>
              <a:tr h="587829">
                <a:tc>
                  <a:txBody>
                    <a:bodyPr/>
                    <a:lstStyle/>
                    <a:p>
                      <a:r>
                        <a:rPr lang="en-US" dirty="0" smtClean="0"/>
                        <a:t>Plan 1</a:t>
                      </a:r>
                      <a:endParaRPr lang="en-US" dirty="0"/>
                    </a:p>
                  </a:txBody>
                  <a:tcPr/>
                </a:tc>
                <a:tc>
                  <a:txBody>
                    <a:bodyPr/>
                    <a:lstStyle/>
                    <a:p>
                      <a:r>
                        <a:rPr lang="en-US" dirty="0" smtClean="0"/>
                        <a:t>0.8*</a:t>
                      </a:r>
                      <a:endParaRPr lang="en-US" dirty="0"/>
                    </a:p>
                  </a:txBody>
                  <a:tcPr/>
                </a:tc>
                <a:tc>
                  <a:txBody>
                    <a:bodyPr/>
                    <a:lstStyle/>
                    <a:p>
                      <a:r>
                        <a:rPr lang="en-US" dirty="0" smtClean="0"/>
                        <a:t>0.8</a:t>
                      </a:r>
                      <a:endParaRPr lang="en-US" dirty="0"/>
                    </a:p>
                  </a:txBody>
                  <a:tcPr/>
                </a:tc>
                <a:tc>
                  <a:txBody>
                    <a:bodyPr/>
                    <a:lstStyle/>
                    <a:p>
                      <a:r>
                        <a:rPr lang="en-US" dirty="0" smtClean="0"/>
                        <a:t>I</a:t>
                      </a:r>
                      <a:endParaRPr lang="en-US" dirty="0"/>
                    </a:p>
                  </a:txBody>
                  <a:tcPr/>
                </a:tc>
                <a:tc>
                  <a:txBody>
                    <a:bodyPr/>
                    <a:lstStyle/>
                    <a:p>
                      <a:r>
                        <a:rPr lang="en-US" dirty="0" smtClean="0"/>
                        <a:t>40.25</a:t>
                      </a:r>
                      <a:endParaRPr lang="en-US" dirty="0"/>
                    </a:p>
                  </a:txBody>
                  <a:tcPr/>
                </a:tc>
                <a:tc>
                  <a:txBody>
                    <a:bodyPr/>
                    <a:lstStyle/>
                    <a:p>
                      <a:r>
                        <a:rPr lang="en-US" dirty="0" smtClean="0"/>
                        <a:t>V</a:t>
                      </a:r>
                      <a:endParaRPr lang="en-US" dirty="0"/>
                    </a:p>
                  </a:txBody>
                  <a:tcPr/>
                </a:tc>
              </a:tr>
              <a:tr h="587829">
                <a:tc>
                  <a:txBody>
                    <a:bodyPr/>
                    <a:lstStyle/>
                    <a:p>
                      <a:r>
                        <a:rPr lang="en-US" dirty="0" smtClean="0"/>
                        <a:t>Plan 2</a:t>
                      </a:r>
                      <a:endParaRPr lang="en-US" dirty="0"/>
                    </a:p>
                  </a:txBody>
                  <a:tcPr/>
                </a:tc>
                <a:tc>
                  <a:txBody>
                    <a:bodyPr/>
                    <a:lstStyle/>
                    <a:p>
                      <a:r>
                        <a:rPr lang="en-US" dirty="0" smtClean="0"/>
                        <a:t>38.8</a:t>
                      </a:r>
                      <a:endParaRPr lang="en-US" dirty="0"/>
                    </a:p>
                  </a:txBody>
                  <a:tcPr/>
                </a:tc>
                <a:tc>
                  <a:txBody>
                    <a:bodyPr/>
                    <a:lstStyle/>
                    <a:p>
                      <a:r>
                        <a:rPr lang="en-US" dirty="0" smtClean="0"/>
                        <a:t>34.2</a:t>
                      </a:r>
                      <a:endParaRPr lang="en-US" dirty="0"/>
                    </a:p>
                  </a:txBody>
                  <a:tcPr/>
                </a:tc>
                <a:tc>
                  <a:txBody>
                    <a:bodyPr/>
                    <a:lstStyle/>
                    <a:p>
                      <a:r>
                        <a:rPr lang="en-US" dirty="0" smtClean="0"/>
                        <a:t>V</a:t>
                      </a:r>
                      <a:endParaRPr lang="en-US" dirty="0"/>
                    </a:p>
                  </a:txBody>
                  <a:tcPr/>
                </a:tc>
                <a:tc>
                  <a:txBody>
                    <a:bodyPr/>
                    <a:lstStyle/>
                    <a:p>
                      <a:r>
                        <a:rPr lang="en-US" dirty="0" smtClean="0"/>
                        <a:t>45.65</a:t>
                      </a:r>
                      <a:endParaRPr lang="en-US" dirty="0"/>
                    </a:p>
                  </a:txBody>
                  <a:tcPr/>
                </a:tc>
                <a:tc>
                  <a:txBody>
                    <a:bodyPr/>
                    <a:lstStyle/>
                    <a:p>
                      <a:r>
                        <a:rPr lang="en-US" dirty="0" smtClean="0"/>
                        <a:t>IV</a:t>
                      </a:r>
                      <a:endParaRPr lang="en-US" dirty="0"/>
                    </a:p>
                  </a:txBody>
                  <a:tcPr/>
                </a:tc>
              </a:tr>
              <a:tr h="587829">
                <a:tc>
                  <a:txBody>
                    <a:bodyPr/>
                    <a:lstStyle/>
                    <a:p>
                      <a:r>
                        <a:rPr lang="en-US" dirty="0" smtClean="0"/>
                        <a:t>Plan 3 </a:t>
                      </a:r>
                      <a:endParaRPr lang="en-US" dirty="0"/>
                    </a:p>
                  </a:txBody>
                  <a:tcPr/>
                </a:tc>
                <a:tc>
                  <a:txBody>
                    <a:bodyPr/>
                    <a:lstStyle/>
                    <a:p>
                      <a:r>
                        <a:rPr lang="en-US" dirty="0" smtClean="0"/>
                        <a:t>19.4</a:t>
                      </a:r>
                      <a:endParaRPr lang="en-US" dirty="0"/>
                    </a:p>
                  </a:txBody>
                  <a:tcPr/>
                </a:tc>
                <a:tc>
                  <a:txBody>
                    <a:bodyPr/>
                    <a:lstStyle/>
                    <a:p>
                      <a:r>
                        <a:rPr lang="en-US" dirty="0" smtClean="0"/>
                        <a:t>14.2</a:t>
                      </a:r>
                      <a:endParaRPr lang="en-US" dirty="0"/>
                    </a:p>
                  </a:txBody>
                  <a:tcPr/>
                </a:tc>
                <a:tc>
                  <a:txBody>
                    <a:bodyPr/>
                    <a:lstStyle/>
                    <a:p>
                      <a:r>
                        <a:rPr lang="en-US" dirty="0" smtClean="0"/>
                        <a:t>IV</a:t>
                      </a:r>
                      <a:endParaRPr lang="en-US" dirty="0"/>
                    </a:p>
                  </a:txBody>
                  <a:tcPr/>
                </a:tc>
                <a:tc>
                  <a:txBody>
                    <a:bodyPr/>
                    <a:lstStyle/>
                    <a:p>
                      <a:r>
                        <a:rPr lang="en-US" dirty="0" smtClean="0"/>
                        <a:t>49.60</a:t>
                      </a:r>
                      <a:endParaRPr lang="en-US" dirty="0"/>
                    </a:p>
                  </a:txBody>
                  <a:tcPr/>
                </a:tc>
                <a:tc>
                  <a:txBody>
                    <a:bodyPr/>
                    <a:lstStyle/>
                    <a:p>
                      <a:r>
                        <a:rPr lang="en-US" dirty="0" smtClean="0"/>
                        <a:t>III</a:t>
                      </a:r>
                      <a:endParaRPr lang="en-US" dirty="0"/>
                    </a:p>
                  </a:txBody>
                  <a:tcPr/>
                </a:tc>
              </a:tr>
              <a:tr h="587829">
                <a:tc>
                  <a:txBody>
                    <a:bodyPr/>
                    <a:lstStyle/>
                    <a:p>
                      <a:r>
                        <a:rPr lang="en-US" dirty="0" smtClean="0"/>
                        <a:t>Plan 4</a:t>
                      </a:r>
                      <a:endParaRPr lang="en-US" dirty="0"/>
                    </a:p>
                  </a:txBody>
                  <a:tcPr/>
                </a:tc>
                <a:tc>
                  <a:txBody>
                    <a:bodyPr/>
                    <a:lstStyle/>
                    <a:p>
                      <a:r>
                        <a:rPr lang="en-US" dirty="0" smtClean="0"/>
                        <a:t>17.4</a:t>
                      </a:r>
                      <a:endParaRPr lang="en-US" dirty="0"/>
                    </a:p>
                  </a:txBody>
                  <a:tcPr/>
                </a:tc>
                <a:tc>
                  <a:txBody>
                    <a:bodyPr/>
                    <a:lstStyle/>
                    <a:p>
                      <a:r>
                        <a:rPr lang="en-US" dirty="0" smtClean="0"/>
                        <a:t>9.2</a:t>
                      </a:r>
                      <a:endParaRPr lang="en-US" dirty="0"/>
                    </a:p>
                  </a:txBody>
                  <a:tcPr/>
                </a:tc>
                <a:tc>
                  <a:txBody>
                    <a:bodyPr/>
                    <a:lstStyle/>
                    <a:p>
                      <a:r>
                        <a:rPr lang="en-US" dirty="0" smtClean="0"/>
                        <a:t>III</a:t>
                      </a:r>
                      <a:endParaRPr lang="en-US" dirty="0"/>
                    </a:p>
                  </a:txBody>
                  <a:tcPr/>
                </a:tc>
                <a:tc>
                  <a:txBody>
                    <a:bodyPr/>
                    <a:lstStyle/>
                    <a:p>
                      <a:r>
                        <a:rPr lang="en-US" dirty="0" smtClean="0"/>
                        <a:t>65.16</a:t>
                      </a:r>
                      <a:endParaRPr lang="en-US" dirty="0"/>
                    </a:p>
                  </a:txBody>
                  <a:tcPr/>
                </a:tc>
                <a:tc>
                  <a:txBody>
                    <a:bodyPr/>
                    <a:lstStyle/>
                    <a:p>
                      <a:r>
                        <a:rPr lang="en-US" dirty="0" smtClean="0"/>
                        <a:t>I</a:t>
                      </a:r>
                      <a:endParaRPr lang="en-US" dirty="0"/>
                    </a:p>
                  </a:txBody>
                  <a:tcPr/>
                </a:tc>
              </a:tr>
              <a:tr h="587829">
                <a:tc>
                  <a:txBody>
                    <a:bodyPr/>
                    <a:lstStyle/>
                    <a:p>
                      <a:r>
                        <a:rPr lang="en-US" dirty="0" smtClean="0"/>
                        <a:t>Plan 5</a:t>
                      </a:r>
                      <a:endParaRPr lang="en-US" dirty="0"/>
                    </a:p>
                  </a:txBody>
                  <a:tcPr/>
                </a:tc>
                <a:tc>
                  <a:txBody>
                    <a:bodyPr/>
                    <a:lstStyle/>
                    <a:p>
                      <a:r>
                        <a:rPr lang="en-US" dirty="0" smtClean="0"/>
                        <a:t>12.2</a:t>
                      </a:r>
                      <a:endParaRPr lang="en-US" dirty="0"/>
                    </a:p>
                  </a:txBody>
                  <a:tcPr/>
                </a:tc>
                <a:tc>
                  <a:txBody>
                    <a:bodyPr/>
                    <a:lstStyle/>
                    <a:p>
                      <a:r>
                        <a:rPr lang="en-US" dirty="0" smtClean="0"/>
                        <a:t>4.2</a:t>
                      </a:r>
                      <a:endParaRPr lang="en-US" dirty="0"/>
                    </a:p>
                  </a:txBody>
                  <a:tcPr/>
                </a:tc>
                <a:tc>
                  <a:txBody>
                    <a:bodyPr/>
                    <a:lstStyle/>
                    <a:p>
                      <a:r>
                        <a:rPr lang="en-US" dirty="0" smtClean="0"/>
                        <a:t>II</a:t>
                      </a:r>
                      <a:endParaRPr lang="en-US" dirty="0"/>
                    </a:p>
                  </a:txBody>
                  <a:tcPr/>
                </a:tc>
                <a:tc>
                  <a:txBody>
                    <a:bodyPr/>
                    <a:lstStyle/>
                    <a:p>
                      <a:r>
                        <a:rPr lang="en-US" dirty="0" smtClean="0"/>
                        <a:t>62.48</a:t>
                      </a:r>
                      <a:endParaRPr lang="en-US" dirty="0"/>
                    </a:p>
                  </a:txBody>
                  <a:tcPr/>
                </a:tc>
                <a:tc>
                  <a:txBody>
                    <a:bodyPr/>
                    <a:lstStyle/>
                    <a:p>
                      <a:r>
                        <a:rPr lang="en-US" dirty="0" smtClean="0"/>
                        <a:t>II</a:t>
                      </a:r>
                      <a:endParaRPr lang="en-US" dirty="0"/>
                    </a:p>
                  </a:txBody>
                  <a:tcPr/>
                </a:tc>
              </a:tr>
            </a:tbl>
          </a:graphicData>
        </a:graphic>
      </p:graphicFrame>
      <p:sp>
        <p:nvSpPr>
          <p:cNvPr id="5" name="TextBox 4"/>
          <p:cNvSpPr txBox="1"/>
          <p:nvPr/>
        </p:nvSpPr>
        <p:spPr>
          <a:xfrm>
            <a:off x="838200" y="5848350"/>
            <a:ext cx="1704313" cy="276999"/>
          </a:xfrm>
          <a:prstGeom prst="rect">
            <a:avLst/>
          </a:prstGeom>
          <a:noFill/>
        </p:spPr>
        <p:txBody>
          <a:bodyPr wrap="none" rtlCol="0">
            <a:spAutoFit/>
          </a:bodyPr>
          <a:lstStyle/>
          <a:p>
            <a:r>
              <a:rPr lang="en-US" sz="1200" dirty="0" smtClean="0"/>
              <a:t>* In millions of dollars</a:t>
            </a:r>
            <a:endParaRPr lang="en-US" sz="1200" dirty="0"/>
          </a:p>
        </p:txBody>
      </p:sp>
    </p:spTree>
    <p:extLst>
      <p:ext uri="{BB962C8B-B14F-4D97-AF65-F5344CB8AC3E}">
        <p14:creationId xmlns:p14="http://schemas.microsoft.com/office/powerpoint/2010/main" xmlns="" val="17988331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 Final Ratings of Alternative Plans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56</a:t>
            </a:fld>
            <a:endParaRPr lang="en-US" dirty="0"/>
          </a:p>
        </p:txBody>
      </p:sp>
      <p:cxnSp>
        <p:nvCxnSpPr>
          <p:cNvPr id="5" name="Straight Connector 4"/>
          <p:cNvCxnSpPr/>
          <p:nvPr/>
        </p:nvCxnSpPr>
        <p:spPr>
          <a:xfrm>
            <a:off x="1295400" y="2360612"/>
            <a:ext cx="6324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143000" y="23622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667794" y="23622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039394" y="23622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19103" y="2399903"/>
            <a:ext cx="228600"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467600" y="2361406"/>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314302" y="3085703"/>
            <a:ext cx="838200"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15642" y="2448580"/>
            <a:ext cx="660758" cy="523220"/>
          </a:xfrm>
          <a:prstGeom prst="rect">
            <a:avLst/>
          </a:prstGeom>
          <a:noFill/>
        </p:spPr>
        <p:txBody>
          <a:bodyPr wrap="none" rtlCol="0">
            <a:spAutoFit/>
          </a:bodyPr>
          <a:lstStyle/>
          <a:p>
            <a:r>
              <a:rPr lang="en-US" sz="1400" dirty="0" smtClean="0"/>
              <a:t>Plan 1</a:t>
            </a:r>
          </a:p>
          <a:p>
            <a:r>
              <a:rPr lang="en-US" sz="1400" dirty="0" smtClean="0"/>
              <a:t>0.8</a:t>
            </a:r>
            <a:endParaRPr lang="en-US" sz="1400" dirty="0"/>
          </a:p>
        </p:txBody>
      </p:sp>
      <p:sp>
        <p:nvSpPr>
          <p:cNvPr id="19" name="TextBox 18"/>
          <p:cNvSpPr txBox="1"/>
          <p:nvPr/>
        </p:nvSpPr>
        <p:spPr>
          <a:xfrm>
            <a:off x="2438400" y="2448580"/>
            <a:ext cx="678391" cy="523220"/>
          </a:xfrm>
          <a:prstGeom prst="rect">
            <a:avLst/>
          </a:prstGeom>
          <a:noFill/>
        </p:spPr>
        <p:txBody>
          <a:bodyPr wrap="none" rtlCol="0">
            <a:spAutoFit/>
          </a:bodyPr>
          <a:lstStyle/>
          <a:p>
            <a:r>
              <a:rPr lang="en-US" sz="1400" dirty="0" smtClean="0"/>
              <a:t>Plan 5</a:t>
            </a:r>
          </a:p>
          <a:p>
            <a:r>
              <a:rPr lang="en-US" sz="1400" dirty="0" smtClean="0"/>
              <a:t>12.2</a:t>
            </a:r>
            <a:endParaRPr lang="en-US" sz="1400" dirty="0"/>
          </a:p>
        </p:txBody>
      </p:sp>
      <p:sp>
        <p:nvSpPr>
          <p:cNvPr id="20" name="Rectangle 19"/>
          <p:cNvSpPr/>
          <p:nvPr/>
        </p:nvSpPr>
        <p:spPr>
          <a:xfrm>
            <a:off x="3429000" y="3515380"/>
            <a:ext cx="838200" cy="523220"/>
          </a:xfrm>
          <a:prstGeom prst="rect">
            <a:avLst/>
          </a:prstGeom>
        </p:spPr>
        <p:txBody>
          <a:bodyPr wrap="square">
            <a:spAutoFit/>
          </a:bodyPr>
          <a:lstStyle/>
          <a:p>
            <a:r>
              <a:rPr lang="en-US" sz="1400" dirty="0" smtClean="0"/>
              <a:t>Plan 4</a:t>
            </a:r>
          </a:p>
          <a:p>
            <a:r>
              <a:rPr lang="en-US" sz="1400" dirty="0" smtClean="0"/>
              <a:t>17.4</a:t>
            </a:r>
            <a:endParaRPr lang="en-US" sz="1400" dirty="0"/>
          </a:p>
        </p:txBody>
      </p:sp>
      <p:sp>
        <p:nvSpPr>
          <p:cNvPr id="21" name="Rectangle 20"/>
          <p:cNvSpPr/>
          <p:nvPr/>
        </p:nvSpPr>
        <p:spPr>
          <a:xfrm>
            <a:off x="3962400" y="2600980"/>
            <a:ext cx="685800" cy="523220"/>
          </a:xfrm>
          <a:prstGeom prst="rect">
            <a:avLst/>
          </a:prstGeom>
        </p:spPr>
        <p:txBody>
          <a:bodyPr wrap="square">
            <a:spAutoFit/>
          </a:bodyPr>
          <a:lstStyle/>
          <a:p>
            <a:r>
              <a:rPr lang="en-US" sz="1400" dirty="0" smtClean="0"/>
              <a:t>Plan 3</a:t>
            </a:r>
          </a:p>
          <a:p>
            <a:r>
              <a:rPr lang="en-US" sz="1400" dirty="0" smtClean="0"/>
              <a:t>19.4</a:t>
            </a:r>
            <a:endParaRPr lang="en-US" sz="1400" dirty="0"/>
          </a:p>
        </p:txBody>
      </p:sp>
      <p:sp>
        <p:nvSpPr>
          <p:cNvPr id="22" name="Rectangle 21"/>
          <p:cNvSpPr/>
          <p:nvPr/>
        </p:nvSpPr>
        <p:spPr>
          <a:xfrm>
            <a:off x="7239000" y="2524780"/>
            <a:ext cx="838200" cy="523220"/>
          </a:xfrm>
          <a:prstGeom prst="rect">
            <a:avLst/>
          </a:prstGeom>
        </p:spPr>
        <p:txBody>
          <a:bodyPr wrap="square">
            <a:spAutoFit/>
          </a:bodyPr>
          <a:lstStyle/>
          <a:p>
            <a:r>
              <a:rPr lang="en-US" sz="1400" dirty="0" smtClean="0"/>
              <a:t>Plan 2</a:t>
            </a:r>
          </a:p>
          <a:p>
            <a:r>
              <a:rPr lang="en-US" sz="1400" dirty="0" smtClean="0"/>
              <a:t>38.8</a:t>
            </a:r>
            <a:endParaRPr lang="en-US" sz="1400" dirty="0"/>
          </a:p>
        </p:txBody>
      </p:sp>
      <p:cxnSp>
        <p:nvCxnSpPr>
          <p:cNvPr id="24" name="Straight Connector 23"/>
          <p:cNvCxnSpPr/>
          <p:nvPr/>
        </p:nvCxnSpPr>
        <p:spPr>
          <a:xfrm rot="5400000">
            <a:off x="-76994" y="4266406"/>
            <a:ext cx="2743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248400" y="4419600"/>
            <a:ext cx="2742406"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95400" y="5637212"/>
            <a:ext cx="6324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43200" y="4724400"/>
            <a:ext cx="3429000" cy="430887"/>
          </a:xfrm>
          <a:prstGeom prst="rect">
            <a:avLst/>
          </a:prstGeom>
          <a:noFill/>
        </p:spPr>
        <p:txBody>
          <a:bodyPr wrap="square" rtlCol="0">
            <a:spAutoFit/>
          </a:bodyPr>
          <a:lstStyle/>
          <a:p>
            <a:r>
              <a:rPr lang="en-US" sz="2200" b="1" u="sng" dirty="0" smtClean="0"/>
              <a:t>Qualitative Analysis</a:t>
            </a:r>
            <a:endParaRPr lang="en-US" sz="2200" b="1" u="sng" dirty="0"/>
          </a:p>
        </p:txBody>
      </p:sp>
      <p:sp>
        <p:nvSpPr>
          <p:cNvPr id="37" name="TextBox 36"/>
          <p:cNvSpPr txBox="1"/>
          <p:nvPr/>
        </p:nvSpPr>
        <p:spPr>
          <a:xfrm>
            <a:off x="152400" y="3124200"/>
            <a:ext cx="1043876" cy="923330"/>
          </a:xfrm>
          <a:prstGeom prst="rect">
            <a:avLst/>
          </a:prstGeom>
          <a:noFill/>
        </p:spPr>
        <p:txBody>
          <a:bodyPr wrap="none" rtlCol="0">
            <a:spAutoFit/>
          </a:bodyPr>
          <a:lstStyle/>
          <a:p>
            <a:r>
              <a:rPr lang="en-US" dirty="0" smtClean="0"/>
              <a:t>High </a:t>
            </a:r>
          </a:p>
          <a:p>
            <a:r>
              <a:rPr lang="en-US" dirty="0" smtClean="0"/>
              <a:t>Ranking</a:t>
            </a:r>
          </a:p>
          <a:p>
            <a:endParaRPr lang="en-US" dirty="0"/>
          </a:p>
        </p:txBody>
      </p:sp>
      <p:sp>
        <p:nvSpPr>
          <p:cNvPr id="40" name="TextBox 39"/>
          <p:cNvSpPr txBox="1"/>
          <p:nvPr/>
        </p:nvSpPr>
        <p:spPr>
          <a:xfrm>
            <a:off x="7696200" y="3200400"/>
            <a:ext cx="1043876" cy="646331"/>
          </a:xfrm>
          <a:prstGeom prst="rect">
            <a:avLst/>
          </a:prstGeom>
          <a:noFill/>
        </p:spPr>
        <p:txBody>
          <a:bodyPr wrap="none" rtlCol="0">
            <a:spAutoFit/>
          </a:bodyPr>
          <a:lstStyle/>
          <a:p>
            <a:r>
              <a:rPr lang="en-US" dirty="0" smtClean="0"/>
              <a:t>Low </a:t>
            </a:r>
          </a:p>
          <a:p>
            <a:r>
              <a:rPr lang="en-US" dirty="0" smtClean="0"/>
              <a:t>Ranking</a:t>
            </a:r>
            <a:endParaRPr lang="en-US" dirty="0"/>
          </a:p>
        </p:txBody>
      </p:sp>
      <p:sp>
        <p:nvSpPr>
          <p:cNvPr id="41" name="TextBox 40"/>
          <p:cNvSpPr txBox="1"/>
          <p:nvPr/>
        </p:nvSpPr>
        <p:spPr>
          <a:xfrm>
            <a:off x="990600" y="5725180"/>
            <a:ext cx="684803" cy="523220"/>
          </a:xfrm>
          <a:prstGeom prst="rect">
            <a:avLst/>
          </a:prstGeom>
          <a:noFill/>
        </p:spPr>
        <p:txBody>
          <a:bodyPr wrap="none" rtlCol="0">
            <a:spAutoFit/>
          </a:bodyPr>
          <a:lstStyle/>
          <a:p>
            <a:r>
              <a:rPr lang="en-US" sz="1400" dirty="0" smtClean="0"/>
              <a:t>Plan 4</a:t>
            </a:r>
          </a:p>
          <a:p>
            <a:r>
              <a:rPr lang="en-US" sz="1400" dirty="0" smtClean="0"/>
              <a:t>65.16</a:t>
            </a:r>
          </a:p>
        </p:txBody>
      </p:sp>
      <p:cxnSp>
        <p:nvCxnSpPr>
          <p:cNvPr id="42" name="Straight Connector 41"/>
          <p:cNvCxnSpPr/>
          <p:nvPr/>
        </p:nvCxnSpPr>
        <p:spPr>
          <a:xfrm rot="5400000">
            <a:off x="1143000" y="56388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905000" y="56388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876800" y="56388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943600" y="56388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468394" y="5638800"/>
            <a:ext cx="304006" cy="794"/>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836209" y="5725180"/>
            <a:ext cx="678391" cy="523220"/>
          </a:xfrm>
          <a:prstGeom prst="rect">
            <a:avLst/>
          </a:prstGeom>
          <a:noFill/>
        </p:spPr>
        <p:txBody>
          <a:bodyPr wrap="none" rtlCol="0">
            <a:spAutoFit/>
          </a:bodyPr>
          <a:lstStyle/>
          <a:p>
            <a:r>
              <a:rPr lang="en-US" sz="1400" dirty="0" smtClean="0"/>
              <a:t>Plan 5</a:t>
            </a:r>
          </a:p>
          <a:p>
            <a:r>
              <a:rPr lang="en-US" sz="1400" dirty="0" smtClean="0"/>
              <a:t>62.48</a:t>
            </a:r>
            <a:endParaRPr lang="en-US" sz="1400" dirty="0"/>
          </a:p>
        </p:txBody>
      </p:sp>
      <p:sp>
        <p:nvSpPr>
          <p:cNvPr id="50" name="TextBox 49"/>
          <p:cNvSpPr txBox="1"/>
          <p:nvPr/>
        </p:nvSpPr>
        <p:spPr>
          <a:xfrm>
            <a:off x="4724400" y="5715000"/>
            <a:ext cx="683200" cy="523220"/>
          </a:xfrm>
          <a:prstGeom prst="rect">
            <a:avLst/>
          </a:prstGeom>
          <a:noFill/>
        </p:spPr>
        <p:txBody>
          <a:bodyPr wrap="none" rtlCol="0">
            <a:spAutoFit/>
          </a:bodyPr>
          <a:lstStyle/>
          <a:p>
            <a:r>
              <a:rPr lang="en-US" sz="1400" dirty="0" smtClean="0"/>
              <a:t>Plan 3</a:t>
            </a:r>
          </a:p>
          <a:p>
            <a:r>
              <a:rPr lang="en-US" sz="1400" dirty="0" smtClean="0"/>
              <a:t>49.6</a:t>
            </a:r>
            <a:endParaRPr lang="en-US" sz="1400" dirty="0"/>
          </a:p>
        </p:txBody>
      </p:sp>
      <p:sp>
        <p:nvSpPr>
          <p:cNvPr id="51" name="TextBox 50"/>
          <p:cNvSpPr txBox="1"/>
          <p:nvPr/>
        </p:nvSpPr>
        <p:spPr>
          <a:xfrm>
            <a:off x="5791200" y="5715000"/>
            <a:ext cx="914400" cy="523220"/>
          </a:xfrm>
          <a:prstGeom prst="rect">
            <a:avLst/>
          </a:prstGeom>
          <a:noFill/>
        </p:spPr>
        <p:txBody>
          <a:bodyPr wrap="square" rtlCol="0">
            <a:spAutoFit/>
          </a:bodyPr>
          <a:lstStyle/>
          <a:p>
            <a:r>
              <a:rPr lang="en-US" sz="1400" dirty="0" smtClean="0"/>
              <a:t>Plan 2</a:t>
            </a:r>
          </a:p>
          <a:p>
            <a:r>
              <a:rPr lang="en-US" sz="1400" dirty="0" smtClean="0"/>
              <a:t>45.62 </a:t>
            </a:r>
            <a:endParaRPr lang="en-US" sz="1400" dirty="0"/>
          </a:p>
        </p:txBody>
      </p:sp>
      <p:sp>
        <p:nvSpPr>
          <p:cNvPr id="52" name="Rectangle 51"/>
          <p:cNvSpPr/>
          <p:nvPr/>
        </p:nvSpPr>
        <p:spPr>
          <a:xfrm>
            <a:off x="7315200" y="5725180"/>
            <a:ext cx="1066800" cy="523220"/>
          </a:xfrm>
          <a:prstGeom prst="rect">
            <a:avLst/>
          </a:prstGeom>
        </p:spPr>
        <p:txBody>
          <a:bodyPr wrap="square">
            <a:spAutoFit/>
          </a:bodyPr>
          <a:lstStyle/>
          <a:p>
            <a:r>
              <a:rPr lang="en-US" sz="1400" dirty="0" smtClean="0"/>
              <a:t>Plan 1 40.25 </a:t>
            </a:r>
            <a:endParaRPr lang="en-US" sz="1400" dirty="0"/>
          </a:p>
        </p:txBody>
      </p:sp>
      <p:sp>
        <p:nvSpPr>
          <p:cNvPr id="53" name="TextBox 52"/>
          <p:cNvSpPr txBox="1"/>
          <p:nvPr/>
        </p:nvSpPr>
        <p:spPr>
          <a:xfrm>
            <a:off x="2667000" y="1676400"/>
            <a:ext cx="3429000" cy="430887"/>
          </a:xfrm>
          <a:prstGeom prst="rect">
            <a:avLst/>
          </a:prstGeom>
          <a:noFill/>
        </p:spPr>
        <p:txBody>
          <a:bodyPr wrap="square" rtlCol="0">
            <a:spAutoFit/>
          </a:bodyPr>
          <a:lstStyle/>
          <a:p>
            <a:r>
              <a:rPr lang="en-US" sz="2200" b="1" u="sng" dirty="0" smtClean="0"/>
              <a:t>Quantitative Analysis</a:t>
            </a:r>
            <a:endParaRPr lang="en-US" sz="2200" b="1" u="sng"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Analysis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57</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The quantitative analysis included the direct costs of marine and reclamation work, construction, road building and surfacing, and municipal utilities provision.  The revenues include land sales for private construction, increase in value of buildings, and other real estate as affected by the road.  Conservative estimates were imputed for both revenues and costs.</a:t>
            </a:r>
          </a:p>
          <a:p>
            <a:r>
              <a:rPr lang="en-US" dirty="0" smtClean="0"/>
              <a:t>The qualitative analysis included multiplication of the panelists’ weights by the objective measures for the goals and objectives.  All goals were grouped and weights assigned of 100, and same procedure was held for the objectives of each goal.  The final weight for each objective was the multiplication of the weight for the appropriate goal by the weight derived for that objective. </a:t>
            </a:r>
            <a:endParaRPr lang="en-US" dirty="0"/>
          </a:p>
        </p:txBody>
      </p:sp>
    </p:spTree>
    <p:extLst>
      <p:ext uri="{BB962C8B-B14F-4D97-AF65-F5344CB8AC3E}">
        <p14:creationId xmlns:p14="http://schemas.microsoft.com/office/powerpoint/2010/main" xmlns="" val="33992754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Slide Number Placeholder 2"/>
          <p:cNvSpPr>
            <a:spLocks noGrp="1"/>
          </p:cNvSpPr>
          <p:nvPr>
            <p:ph type="sldNum" sz="quarter" idx="12"/>
          </p:nvPr>
        </p:nvSpPr>
        <p:spPr/>
        <p:txBody>
          <a:bodyPr/>
          <a:lstStyle/>
          <a:p>
            <a:fld id="{B27C6E79-21BB-412C-A8C1-14AF5C318E07}" type="slidenum">
              <a:rPr lang="en-US" smtClean="0"/>
              <a:pPr/>
              <a:t>58</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Alternative 1 was selected as the preferred by the quantitative analysis while alternative 4 by the qualitative analysis.  The selection of alternative 4 over alternative 1 would involve higher cost of $8.4M in present value at DR of 13%, and 16.6M at 10%. </a:t>
            </a:r>
          </a:p>
          <a:p>
            <a:r>
              <a:rPr lang="en-US" dirty="0" smtClean="0"/>
              <a:t> It is difficult to choose between alternatives 4 &amp; 5 since 4 is ranked higher in the qualitative analysis but lower in the quantitative analysis.  The solution is to see what changes can be made in these two alternatives to reach a decisive preference. </a:t>
            </a:r>
            <a:endParaRPr lang="en-US" smtClean="0"/>
          </a:p>
          <a:p>
            <a:r>
              <a:rPr lang="en-US" smtClean="0"/>
              <a:t> </a:t>
            </a:r>
            <a:r>
              <a:rPr lang="en-US" dirty="0" smtClean="0"/>
              <a:t>The other solution is to conduct a sensitivity analysis to determine which of the alternatives provide more stable outcome.   </a:t>
            </a:r>
            <a:endParaRPr lang="en-US" dirty="0"/>
          </a:p>
        </p:txBody>
      </p:sp>
    </p:spTree>
    <p:extLst>
      <p:ext uri="{BB962C8B-B14F-4D97-AF65-F5344CB8AC3E}">
        <p14:creationId xmlns:p14="http://schemas.microsoft.com/office/powerpoint/2010/main" xmlns="" val="358547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6</a:t>
            </a:fld>
            <a:endParaRPr lang="en-US" dirty="0"/>
          </a:p>
        </p:txBody>
      </p:sp>
      <p:sp>
        <p:nvSpPr>
          <p:cNvPr id="3" name="Content Placeholder 2"/>
          <p:cNvSpPr>
            <a:spLocks noGrp="1"/>
          </p:cNvSpPr>
          <p:nvPr>
            <p:ph sz="quarter" idx="1"/>
          </p:nvPr>
        </p:nvSpPr>
        <p:spPr/>
        <p:txBody>
          <a:bodyPr>
            <a:normAutofit fontScale="92500" lnSpcReduction="10000"/>
          </a:bodyPr>
          <a:lstStyle/>
          <a:p>
            <a:r>
              <a:rPr lang="en-US" sz="2000" b="1" dirty="0" smtClean="0"/>
              <a:t>A Goal</a:t>
            </a:r>
            <a:r>
              <a:rPr lang="en-US" sz="2000" dirty="0" smtClean="0"/>
              <a:t>: An end or horizon to which a planned course of action is directed. It allows indefinite progression in its direction but always receding .  It represents the inspiration of individuals &amp; households like the desired character of the city. </a:t>
            </a:r>
          </a:p>
          <a:p>
            <a:r>
              <a:rPr lang="en-US" sz="2000" b="1" dirty="0" smtClean="0"/>
              <a:t>An Objective: </a:t>
            </a:r>
            <a:r>
              <a:rPr lang="en-US" sz="2000" dirty="0" smtClean="0"/>
              <a:t>Characterization of a goal to a specific and measurable item.</a:t>
            </a:r>
          </a:p>
          <a:p>
            <a:r>
              <a:rPr lang="en-US" sz="2000" dirty="0" smtClean="0"/>
              <a:t>There could be several objectives to one goal, and a specific objective could address more than one goal.  Objectives could coincide or contradict each other.    </a:t>
            </a:r>
          </a:p>
          <a:p>
            <a:r>
              <a:rPr lang="en-US" sz="2000" b="1" dirty="0" smtClean="0"/>
              <a:t>Examples:</a:t>
            </a:r>
            <a:r>
              <a:rPr lang="en-US" sz="2000" dirty="0" smtClean="0"/>
              <a:t> Social goals could be organization of efficient and democratic governance, standard of living, safety, security, stability, environmental quality, shelter, education, health and welfare.  Related objectives are forms of governmental organizations; level of GDP and employment, marketable skills of workers; supply of housing, schools, universities, hospitals; resources for policing, reducing accidents, development of balanced communities. </a:t>
            </a:r>
          </a:p>
          <a:p>
            <a:endParaRPr lang="en-US" sz="2000" b="1" dirty="0" smtClean="0"/>
          </a:p>
          <a:p>
            <a:endParaRPr lang="en-US" sz="2000" b="1" dirty="0"/>
          </a:p>
        </p:txBody>
      </p:sp>
    </p:spTree>
    <p:extLst>
      <p:ext uri="{BB962C8B-B14F-4D97-AF65-F5344CB8AC3E}">
        <p14:creationId xmlns:p14="http://schemas.microsoft.com/office/powerpoint/2010/main" xmlns="" val="91360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7C6E79-21BB-412C-A8C1-14AF5C318E07}" type="slidenum">
              <a:rPr lang="en-US" smtClean="0"/>
              <a:pPr/>
              <a:t>7</a:t>
            </a:fld>
            <a:endParaRPr lang="en-US" dirty="0"/>
          </a:p>
        </p:txBody>
      </p:sp>
      <p:sp>
        <p:nvSpPr>
          <p:cNvPr id="3" name="Rectangle 2"/>
          <p:cNvSpPr/>
          <p:nvPr/>
        </p:nvSpPr>
        <p:spPr>
          <a:xfrm>
            <a:off x="304800" y="7620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Efficient Democratic Government</a:t>
            </a:r>
            <a:endParaRPr lang="en-US" sz="1400" dirty="0"/>
          </a:p>
        </p:txBody>
      </p:sp>
      <p:sp>
        <p:nvSpPr>
          <p:cNvPr id="4" name="TextBox 3"/>
          <p:cNvSpPr txBox="1"/>
          <p:nvPr/>
        </p:nvSpPr>
        <p:spPr>
          <a:xfrm>
            <a:off x="304800" y="152400"/>
            <a:ext cx="1600200" cy="369332"/>
          </a:xfrm>
          <a:prstGeom prst="rect">
            <a:avLst/>
          </a:prstGeom>
          <a:noFill/>
        </p:spPr>
        <p:txBody>
          <a:bodyPr wrap="square" rtlCol="0">
            <a:spAutoFit/>
          </a:bodyPr>
          <a:lstStyle/>
          <a:p>
            <a:r>
              <a:rPr lang="en-US" b="1" dirty="0" smtClean="0"/>
              <a:t>Social  Goals:</a:t>
            </a:r>
            <a:endParaRPr lang="en-US" b="1" dirty="0"/>
          </a:p>
        </p:txBody>
      </p:sp>
      <p:sp>
        <p:nvSpPr>
          <p:cNvPr id="6" name="Rectangle 5"/>
          <p:cNvSpPr/>
          <p:nvPr/>
        </p:nvSpPr>
        <p:spPr>
          <a:xfrm>
            <a:off x="1600200" y="7620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Consump. Of goods and services</a:t>
            </a:r>
            <a:endParaRPr lang="en-US" sz="1400" dirty="0"/>
          </a:p>
        </p:txBody>
      </p:sp>
      <p:sp>
        <p:nvSpPr>
          <p:cNvPr id="7" name="Rectangle 6"/>
          <p:cNvSpPr/>
          <p:nvPr/>
        </p:nvSpPr>
        <p:spPr>
          <a:xfrm>
            <a:off x="3810000" y="7620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Education, Health and Welfare</a:t>
            </a:r>
            <a:endParaRPr lang="en-US" sz="1400" dirty="0"/>
          </a:p>
        </p:txBody>
      </p:sp>
      <p:sp>
        <p:nvSpPr>
          <p:cNvPr id="8" name="Rectangle 7"/>
          <p:cNvSpPr/>
          <p:nvPr/>
        </p:nvSpPr>
        <p:spPr>
          <a:xfrm>
            <a:off x="4953000" y="7620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Safety, Security and Stability</a:t>
            </a:r>
            <a:endParaRPr lang="en-US" sz="1400" dirty="0"/>
          </a:p>
        </p:txBody>
      </p:sp>
      <p:sp>
        <p:nvSpPr>
          <p:cNvPr id="9" name="Rectangle 8"/>
          <p:cNvSpPr/>
          <p:nvPr/>
        </p:nvSpPr>
        <p:spPr>
          <a:xfrm>
            <a:off x="6096000" y="7620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Access to Opportunities for development</a:t>
            </a:r>
            <a:endParaRPr lang="en-US" sz="1400" dirty="0"/>
          </a:p>
        </p:txBody>
      </p:sp>
      <p:sp>
        <p:nvSpPr>
          <p:cNvPr id="10" name="Rectangle 9"/>
          <p:cNvSpPr/>
          <p:nvPr/>
        </p:nvSpPr>
        <p:spPr>
          <a:xfrm>
            <a:off x="2895600" y="762000"/>
            <a:ext cx="838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Shelter</a:t>
            </a:r>
            <a:endParaRPr lang="en-US" sz="1400" dirty="0"/>
          </a:p>
        </p:txBody>
      </p:sp>
      <p:sp>
        <p:nvSpPr>
          <p:cNvPr id="11" name="Rectangle 10"/>
          <p:cNvSpPr/>
          <p:nvPr/>
        </p:nvSpPr>
        <p:spPr>
          <a:xfrm>
            <a:off x="7467600" y="7620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Environmental Quality</a:t>
            </a:r>
            <a:endParaRPr lang="en-US" sz="1400" dirty="0"/>
          </a:p>
        </p:txBody>
      </p:sp>
      <p:sp>
        <p:nvSpPr>
          <p:cNvPr id="12" name="TextBox 11"/>
          <p:cNvSpPr txBox="1"/>
          <p:nvPr/>
        </p:nvSpPr>
        <p:spPr>
          <a:xfrm>
            <a:off x="228600" y="2209800"/>
            <a:ext cx="2171620" cy="369332"/>
          </a:xfrm>
          <a:prstGeom prst="rect">
            <a:avLst/>
          </a:prstGeom>
          <a:noFill/>
        </p:spPr>
        <p:txBody>
          <a:bodyPr wrap="none" rtlCol="0">
            <a:spAutoFit/>
          </a:bodyPr>
          <a:lstStyle/>
          <a:p>
            <a:r>
              <a:rPr lang="en-US" b="1" dirty="0" smtClean="0"/>
              <a:t>Resource Objectives:</a:t>
            </a:r>
            <a:endParaRPr lang="en-US" b="1" dirty="0"/>
          </a:p>
        </p:txBody>
      </p:sp>
      <p:sp>
        <p:nvSpPr>
          <p:cNvPr id="13" name="Rectangle 12"/>
          <p:cNvSpPr/>
          <p:nvPr/>
        </p:nvSpPr>
        <p:spPr>
          <a:xfrm>
            <a:off x="228600" y="27432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Govt. Organization</a:t>
            </a:r>
            <a:endParaRPr lang="en-US" sz="1400" dirty="0"/>
          </a:p>
        </p:txBody>
      </p:sp>
      <p:sp>
        <p:nvSpPr>
          <p:cNvPr id="15" name="Rectangle 14"/>
          <p:cNvSpPr/>
          <p:nvPr/>
        </p:nvSpPr>
        <p:spPr>
          <a:xfrm>
            <a:off x="1524000" y="2743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Econ. Dev.</a:t>
            </a:r>
            <a:endParaRPr lang="en-US" dirty="0"/>
          </a:p>
        </p:txBody>
      </p:sp>
      <p:sp>
        <p:nvSpPr>
          <p:cNvPr id="17" name="Rectangle 16"/>
          <p:cNvSpPr/>
          <p:nvPr/>
        </p:nvSpPr>
        <p:spPr>
          <a:xfrm>
            <a:off x="2514600" y="2743200"/>
            <a:ext cx="838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Goods and Services</a:t>
            </a:r>
            <a:endParaRPr lang="en-US" sz="1400" dirty="0"/>
          </a:p>
        </p:txBody>
      </p:sp>
      <p:sp>
        <p:nvSpPr>
          <p:cNvPr id="18" name="Rectangle 17"/>
          <p:cNvSpPr/>
          <p:nvPr/>
        </p:nvSpPr>
        <p:spPr>
          <a:xfrm>
            <a:off x="3429000" y="2743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Housing</a:t>
            </a:r>
            <a:endParaRPr lang="en-US" sz="1400" dirty="0"/>
          </a:p>
        </p:txBody>
      </p:sp>
      <p:sp>
        <p:nvSpPr>
          <p:cNvPr id="19" name="Rectangle 18"/>
          <p:cNvSpPr/>
          <p:nvPr/>
        </p:nvSpPr>
        <p:spPr>
          <a:xfrm>
            <a:off x="4419600" y="27432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Schools, hospitals, etc.</a:t>
            </a:r>
            <a:endParaRPr lang="en-US" sz="1400" dirty="0"/>
          </a:p>
        </p:txBody>
      </p:sp>
      <p:sp>
        <p:nvSpPr>
          <p:cNvPr id="20" name="Rectangle 19"/>
          <p:cNvSpPr/>
          <p:nvPr/>
        </p:nvSpPr>
        <p:spPr>
          <a:xfrm>
            <a:off x="5486400" y="27432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Police, Social Security</a:t>
            </a:r>
            <a:endParaRPr lang="en-US" sz="1600" dirty="0"/>
          </a:p>
        </p:txBody>
      </p:sp>
      <p:sp>
        <p:nvSpPr>
          <p:cNvPr id="21" name="Rectangle 20"/>
          <p:cNvSpPr/>
          <p:nvPr/>
        </p:nvSpPr>
        <p:spPr>
          <a:xfrm>
            <a:off x="6553200" y="27432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Community Structure</a:t>
            </a:r>
            <a:endParaRPr lang="en-US" sz="1400" dirty="0"/>
          </a:p>
        </p:txBody>
      </p:sp>
      <p:sp>
        <p:nvSpPr>
          <p:cNvPr id="22" name="Rectangle 21"/>
          <p:cNvSpPr/>
          <p:nvPr/>
        </p:nvSpPr>
        <p:spPr>
          <a:xfrm>
            <a:off x="7772400" y="27432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Physical  Enviro. Resources</a:t>
            </a:r>
            <a:endParaRPr lang="en-US" sz="1600" dirty="0"/>
          </a:p>
        </p:txBody>
      </p:sp>
      <p:cxnSp>
        <p:nvCxnSpPr>
          <p:cNvPr id="24" name="Straight Connector 23"/>
          <p:cNvCxnSpPr>
            <a:stCxn id="3" idx="2"/>
            <a:endCxn id="13" idx="0"/>
          </p:cNvCxnSpPr>
          <p:nvPr/>
        </p:nvCxnSpPr>
        <p:spPr>
          <a:xfrm rot="5400000">
            <a:off x="323850" y="2190750"/>
            <a:ext cx="10668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0"/>
            <a:endCxn id="8" idx="2"/>
          </p:cNvCxnSpPr>
          <p:nvPr/>
        </p:nvCxnSpPr>
        <p:spPr>
          <a:xfrm rot="5400000" flipH="1" flipV="1">
            <a:off x="2628900" y="-114300"/>
            <a:ext cx="1066800" cy="464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a:endCxn id="19" idx="0"/>
          </p:cNvCxnSpPr>
          <p:nvPr/>
        </p:nvCxnSpPr>
        <p:spPr>
          <a:xfrm rot="16200000" flipH="1">
            <a:off x="3009900" y="838200"/>
            <a:ext cx="106680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2"/>
            <a:endCxn id="18" idx="0"/>
          </p:cNvCxnSpPr>
          <p:nvPr/>
        </p:nvCxnSpPr>
        <p:spPr>
          <a:xfrm rot="16200000" flipH="1">
            <a:off x="3067050" y="1924050"/>
            <a:ext cx="10668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2"/>
            <a:endCxn id="18" idx="0"/>
          </p:cNvCxnSpPr>
          <p:nvPr/>
        </p:nvCxnSpPr>
        <p:spPr>
          <a:xfrm rot="5400000">
            <a:off x="3581400" y="1981200"/>
            <a:ext cx="1066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7" idx="2"/>
            <a:endCxn id="19" idx="0"/>
          </p:cNvCxnSpPr>
          <p:nvPr/>
        </p:nvCxnSpPr>
        <p:spPr>
          <a:xfrm rot="16200000" flipH="1">
            <a:off x="4095750" y="1924050"/>
            <a:ext cx="10668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 idx="2"/>
            <a:endCxn id="19" idx="0"/>
          </p:cNvCxnSpPr>
          <p:nvPr/>
        </p:nvCxnSpPr>
        <p:spPr>
          <a:xfrm rot="5400000">
            <a:off x="4667250" y="1924050"/>
            <a:ext cx="10668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 idx="2"/>
            <a:endCxn id="18" idx="0"/>
          </p:cNvCxnSpPr>
          <p:nvPr/>
        </p:nvCxnSpPr>
        <p:spPr>
          <a:xfrm rot="5400000">
            <a:off x="4152900" y="1409700"/>
            <a:ext cx="106680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9" idx="2"/>
            <a:endCxn id="18" idx="0"/>
          </p:cNvCxnSpPr>
          <p:nvPr/>
        </p:nvCxnSpPr>
        <p:spPr>
          <a:xfrm rot="5400000">
            <a:off x="4781550" y="781050"/>
            <a:ext cx="1066800" cy="285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1" idx="2"/>
            <a:endCxn id="22" idx="0"/>
          </p:cNvCxnSpPr>
          <p:nvPr/>
        </p:nvCxnSpPr>
        <p:spPr>
          <a:xfrm rot="16200000" flipH="1">
            <a:off x="7734300" y="2133600"/>
            <a:ext cx="10668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28600" y="4648200"/>
            <a:ext cx="1981200" cy="646331"/>
          </a:xfrm>
          <a:prstGeom prst="rect">
            <a:avLst/>
          </a:prstGeom>
          <a:noFill/>
        </p:spPr>
        <p:txBody>
          <a:bodyPr wrap="square" rtlCol="0">
            <a:spAutoFit/>
          </a:bodyPr>
          <a:lstStyle/>
          <a:p>
            <a:r>
              <a:rPr lang="en-US" b="1" dirty="0" smtClean="0"/>
              <a:t>Public Policy Instruments:</a:t>
            </a:r>
            <a:endParaRPr lang="en-US" b="1" dirty="0"/>
          </a:p>
        </p:txBody>
      </p:sp>
      <p:sp>
        <p:nvSpPr>
          <p:cNvPr id="59" name="Rectangle 58"/>
          <p:cNvSpPr/>
          <p:nvPr/>
        </p:nvSpPr>
        <p:spPr>
          <a:xfrm>
            <a:off x="838200" y="54864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Expenditures</a:t>
            </a:r>
            <a:endParaRPr lang="en-US" dirty="0"/>
          </a:p>
        </p:txBody>
      </p:sp>
      <p:sp>
        <p:nvSpPr>
          <p:cNvPr id="60" name="Rectangle 59"/>
          <p:cNvSpPr/>
          <p:nvPr/>
        </p:nvSpPr>
        <p:spPr>
          <a:xfrm>
            <a:off x="2590800" y="54864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Regulations</a:t>
            </a:r>
          </a:p>
          <a:p>
            <a:pPr algn="ctr"/>
            <a:endParaRPr lang="en-US" dirty="0"/>
          </a:p>
        </p:txBody>
      </p:sp>
      <p:sp>
        <p:nvSpPr>
          <p:cNvPr id="61" name="Rectangle 60"/>
          <p:cNvSpPr/>
          <p:nvPr/>
        </p:nvSpPr>
        <p:spPr>
          <a:xfrm>
            <a:off x="4191000" y="54864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Fiscal Instruments</a:t>
            </a:r>
          </a:p>
          <a:p>
            <a:pPr algn="ctr"/>
            <a:endParaRPr lang="en-US" dirty="0"/>
          </a:p>
        </p:txBody>
      </p:sp>
      <p:sp>
        <p:nvSpPr>
          <p:cNvPr id="62" name="Rectangle 61"/>
          <p:cNvSpPr/>
          <p:nvPr/>
        </p:nvSpPr>
        <p:spPr>
          <a:xfrm>
            <a:off x="5791200" y="54864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Forceof</a:t>
            </a:r>
            <a:r>
              <a:rPr lang="en-US" dirty="0" smtClean="0"/>
              <a:t> Govt. Organization</a:t>
            </a:r>
            <a:endParaRPr lang="en-US" dirty="0"/>
          </a:p>
        </p:txBody>
      </p:sp>
      <p:cxnSp>
        <p:nvCxnSpPr>
          <p:cNvPr id="64" name="Straight Connector 63"/>
          <p:cNvCxnSpPr>
            <a:stCxn id="13" idx="2"/>
            <a:endCxn id="60" idx="0"/>
          </p:cNvCxnSpPr>
          <p:nvPr/>
        </p:nvCxnSpPr>
        <p:spPr>
          <a:xfrm rot="16200000" flipH="1">
            <a:off x="1181100" y="3314700"/>
            <a:ext cx="182880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5" idx="2"/>
            <a:endCxn id="59" idx="0"/>
          </p:cNvCxnSpPr>
          <p:nvPr/>
        </p:nvCxnSpPr>
        <p:spPr>
          <a:xfrm rot="5400000">
            <a:off x="914400" y="4419600"/>
            <a:ext cx="1828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7" idx="2"/>
          </p:cNvCxnSpPr>
          <p:nvPr/>
        </p:nvCxnSpPr>
        <p:spPr>
          <a:xfrm rot="5400000">
            <a:off x="1314450" y="4095750"/>
            <a:ext cx="205740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7" idx="2"/>
            <a:endCxn id="60" idx="0"/>
          </p:cNvCxnSpPr>
          <p:nvPr/>
        </p:nvCxnSpPr>
        <p:spPr>
          <a:xfrm rot="16200000" flipH="1">
            <a:off x="2228850" y="4362450"/>
            <a:ext cx="1828800"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8" idx="2"/>
          </p:cNvCxnSpPr>
          <p:nvPr/>
        </p:nvCxnSpPr>
        <p:spPr>
          <a:xfrm rot="5400000">
            <a:off x="2705100" y="4533900"/>
            <a:ext cx="2057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8" idx="2"/>
            <a:endCxn id="59" idx="0"/>
          </p:cNvCxnSpPr>
          <p:nvPr/>
        </p:nvCxnSpPr>
        <p:spPr>
          <a:xfrm rot="5400000">
            <a:off x="1866900" y="3467100"/>
            <a:ext cx="1828800" cy="220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9" idx="2"/>
            <a:endCxn id="59" idx="0"/>
          </p:cNvCxnSpPr>
          <p:nvPr/>
        </p:nvCxnSpPr>
        <p:spPr>
          <a:xfrm rot="5400000">
            <a:off x="2381250" y="2952750"/>
            <a:ext cx="1828800" cy="3238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 idx="2"/>
            <a:endCxn id="62" idx="0"/>
          </p:cNvCxnSpPr>
          <p:nvPr/>
        </p:nvCxnSpPr>
        <p:spPr>
          <a:xfrm rot="16200000" flipH="1">
            <a:off x="4819650" y="3752850"/>
            <a:ext cx="1828800" cy="163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9" idx="2"/>
          </p:cNvCxnSpPr>
          <p:nvPr/>
        </p:nvCxnSpPr>
        <p:spPr>
          <a:xfrm rot="5400000">
            <a:off x="3219450" y="3943350"/>
            <a:ext cx="1981200" cy="140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20" idx="2"/>
            <a:endCxn id="62" idx="0"/>
          </p:cNvCxnSpPr>
          <p:nvPr/>
        </p:nvCxnSpPr>
        <p:spPr>
          <a:xfrm rot="16200000" flipH="1">
            <a:off x="5353050" y="4286250"/>
            <a:ext cx="18288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0" idx="2"/>
            <a:endCxn id="60" idx="0"/>
          </p:cNvCxnSpPr>
          <p:nvPr/>
        </p:nvCxnSpPr>
        <p:spPr>
          <a:xfrm rot="5400000">
            <a:off x="3752850" y="3257550"/>
            <a:ext cx="1828800" cy="262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20" idx="2"/>
            <a:endCxn id="59" idx="0"/>
          </p:cNvCxnSpPr>
          <p:nvPr/>
        </p:nvCxnSpPr>
        <p:spPr>
          <a:xfrm rot="5400000">
            <a:off x="2914650" y="2419350"/>
            <a:ext cx="1828800" cy="430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21" idx="2"/>
            <a:endCxn id="62" idx="0"/>
          </p:cNvCxnSpPr>
          <p:nvPr/>
        </p:nvCxnSpPr>
        <p:spPr>
          <a:xfrm rot="5400000">
            <a:off x="5924550" y="4286250"/>
            <a:ext cx="1828800" cy="571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Evaluation of Public Programs: </a:t>
            </a:r>
            <a:br>
              <a:rPr lang="en-US" dirty="0" smtClean="0"/>
            </a:br>
            <a:r>
              <a:rPr lang="en-US" dirty="0" smtClean="0"/>
              <a:t>Social Cost-Benefit Analysis</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8</a:t>
            </a:fld>
            <a:endParaRPr lang="en-US"/>
          </a:p>
        </p:txBody>
      </p:sp>
      <p:sp>
        <p:nvSpPr>
          <p:cNvPr id="3" name="Content Placeholder 2"/>
          <p:cNvSpPr>
            <a:spLocks noGrp="1"/>
          </p:cNvSpPr>
          <p:nvPr>
            <p:ph sz="quarter" idx="1"/>
          </p:nvPr>
        </p:nvSpPr>
        <p:spPr/>
        <p:txBody>
          <a:bodyPr/>
          <a:lstStyle/>
          <a:p>
            <a:r>
              <a:rPr lang="en-US" dirty="0" smtClean="0"/>
              <a:t>Social Cost Benefit Analysis is not a technique but an approach.  It provides a framework for project choice using regional/national goals &amp; objectives.  Alternatives are judged in terms of their precise impact on the community as a whole.  The objective is to measure the efficient net attainment of the objectives (benefits minus costs) subject to resource constraints.  </a:t>
            </a:r>
            <a:endParaRPr lang="en-US" dirty="0"/>
          </a:p>
        </p:txBody>
      </p:sp>
    </p:spTree>
    <p:extLst>
      <p:ext uri="{BB962C8B-B14F-4D97-AF65-F5344CB8AC3E}">
        <p14:creationId xmlns:p14="http://schemas.microsoft.com/office/powerpoint/2010/main" xmlns="" val="4181114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Techniques of Social Cost Benefit Analysis </a:t>
            </a:r>
            <a:endParaRPr lang="en-US" dirty="0"/>
          </a:p>
        </p:txBody>
      </p:sp>
      <p:sp>
        <p:nvSpPr>
          <p:cNvPr id="4" name="Slide Number Placeholder 3"/>
          <p:cNvSpPr>
            <a:spLocks noGrp="1"/>
          </p:cNvSpPr>
          <p:nvPr>
            <p:ph type="sldNum" sz="quarter" idx="12"/>
          </p:nvPr>
        </p:nvSpPr>
        <p:spPr/>
        <p:txBody>
          <a:bodyPr/>
          <a:lstStyle/>
          <a:p>
            <a:fld id="{B27C6E79-21BB-412C-A8C1-14AF5C318E07}" type="slidenum">
              <a:rPr lang="en-US" smtClean="0"/>
              <a:pPr/>
              <a:t>9</a:t>
            </a:fld>
            <a:endParaRPr lang="en-US"/>
          </a:p>
        </p:txBody>
      </p:sp>
      <p:sp>
        <p:nvSpPr>
          <p:cNvPr id="3" name="Content Placeholder 2"/>
          <p:cNvSpPr>
            <a:spLocks noGrp="1"/>
          </p:cNvSpPr>
          <p:nvPr>
            <p:ph sz="quarter" idx="1"/>
          </p:nvPr>
        </p:nvSpPr>
        <p:spPr/>
        <p:txBody>
          <a:bodyPr>
            <a:noAutofit/>
          </a:bodyPr>
          <a:lstStyle/>
          <a:p>
            <a:r>
              <a:rPr lang="en-US" dirty="0" smtClean="0"/>
              <a:t>Cost Benefit Analysis under unified measures for all objectives.</a:t>
            </a:r>
          </a:p>
          <a:p>
            <a:r>
              <a:rPr lang="en-US" dirty="0" smtClean="0"/>
              <a:t>Goals Achievement Matrix</a:t>
            </a:r>
          </a:p>
          <a:p>
            <a:r>
              <a:rPr lang="en-US" dirty="0" smtClean="0"/>
              <a:t>Balance Sheet of Development</a:t>
            </a:r>
          </a:p>
          <a:p>
            <a:r>
              <a:rPr lang="en-US" dirty="0" smtClean="0"/>
              <a:t>Cost Revenue Analysis</a:t>
            </a:r>
          </a:p>
          <a:p>
            <a:r>
              <a:rPr lang="en-US" dirty="0" smtClean="0"/>
              <a:t>Check List of Criteria</a:t>
            </a:r>
          </a:p>
          <a:p>
            <a:r>
              <a:rPr lang="en-US" dirty="0" smtClean="0"/>
              <a:t>Investment Appraisal</a:t>
            </a:r>
          </a:p>
          <a:p>
            <a:r>
              <a:rPr lang="en-US" dirty="0" smtClean="0"/>
              <a:t>Cost Minimization</a:t>
            </a:r>
            <a:endParaRPr lang="en-US" dirty="0"/>
          </a:p>
        </p:txBody>
      </p:sp>
    </p:spTree>
    <p:extLst>
      <p:ext uri="{BB962C8B-B14F-4D97-AF65-F5344CB8AC3E}">
        <p14:creationId xmlns:p14="http://schemas.microsoft.com/office/powerpoint/2010/main" xmlns="" val="284397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6339</TotalTime>
  <Words>4759</Words>
  <Application>Microsoft Office PowerPoint</Application>
  <PresentationFormat>全屏显示(4:3)</PresentationFormat>
  <Paragraphs>555</Paragraphs>
  <Slides>58</Slides>
  <Notes>18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58</vt:i4>
      </vt:variant>
    </vt:vector>
  </HeadingPairs>
  <TitlesOfParts>
    <vt:vector size="60" baseType="lpstr">
      <vt:lpstr>Civic</vt:lpstr>
      <vt:lpstr>Equation</vt:lpstr>
      <vt:lpstr>Planning &amp; Evaluation of Public Programs</vt:lpstr>
      <vt:lpstr>Contents</vt:lpstr>
      <vt:lpstr>Definition of Planning</vt:lpstr>
      <vt:lpstr>Discussion of Planning</vt:lpstr>
      <vt:lpstr>Planning Process</vt:lpstr>
      <vt:lpstr>Definitions</vt:lpstr>
      <vt:lpstr>幻灯片 7</vt:lpstr>
      <vt:lpstr>Evaluation of Public Programs:  Social Cost-Benefit Analysis</vt:lpstr>
      <vt:lpstr>Techniques of Social Cost Benefit Analysis </vt:lpstr>
      <vt:lpstr>Historical Background</vt:lpstr>
      <vt:lpstr>Feasibility Study vs. Social C-B Analysis</vt:lpstr>
      <vt:lpstr>“Traditional” Social C-B Analysis </vt:lpstr>
      <vt:lpstr>“Traditional” Social  C-B Analysis</vt:lpstr>
      <vt:lpstr>Differences between Feasibility Study and Social C-B Analysis</vt:lpstr>
      <vt:lpstr>Differences between Feasibility Study and Social C-B Analysis</vt:lpstr>
      <vt:lpstr>Social Rate of Discount (SRD)</vt:lpstr>
      <vt:lpstr>Internal Rate of Return (IRR)</vt:lpstr>
      <vt:lpstr>Relationship between DPV &amp; IRR/DR</vt:lpstr>
      <vt:lpstr>DPV VS. IRR: The Regular Outcome</vt:lpstr>
      <vt:lpstr>DPV VS. IRR: Example</vt:lpstr>
      <vt:lpstr>DPV VS. IRR: Example</vt:lpstr>
      <vt:lpstr>Measurements of User’s Benefits</vt:lpstr>
      <vt:lpstr>Measurement of User’s Benefits</vt:lpstr>
      <vt:lpstr>Case Study</vt:lpstr>
      <vt:lpstr>幻灯片 25</vt:lpstr>
      <vt:lpstr>Case Study (Continued 1)</vt:lpstr>
      <vt:lpstr>Case Study (Continued 2)</vt:lpstr>
      <vt:lpstr>Direct Costs</vt:lpstr>
      <vt:lpstr>Direct Costs: Example</vt:lpstr>
      <vt:lpstr>Indirect Costs</vt:lpstr>
      <vt:lpstr>Direct Benefits</vt:lpstr>
      <vt:lpstr>Measurement of Direct (User’s) Benefits</vt:lpstr>
      <vt:lpstr>Feasibility Study vs. Social C-B Analysis </vt:lpstr>
      <vt:lpstr>Indirect Benefits</vt:lpstr>
      <vt:lpstr>The Redistribution Objective</vt:lpstr>
      <vt:lpstr>Case Study: Evaluation of Alternative Arterial Roads: A Modified Delphi Approach</vt:lpstr>
      <vt:lpstr>The Problem</vt:lpstr>
      <vt:lpstr>The Delphi Process</vt:lpstr>
      <vt:lpstr>The Delphi Process</vt:lpstr>
      <vt:lpstr>Stage 1 of Analysis</vt:lpstr>
      <vt:lpstr>Stage 2 of Analysis</vt:lpstr>
      <vt:lpstr>Qualitative Analysis: 6 Steps</vt:lpstr>
      <vt:lpstr>Figure 1: The Delphi Process</vt:lpstr>
      <vt:lpstr>Figure 2: Factors (G’s) and Sub-factors (O’s) Rating Procedure </vt:lpstr>
      <vt:lpstr>Description of Area &amp; Alternatives</vt:lpstr>
      <vt:lpstr>The Alternatives</vt:lpstr>
      <vt:lpstr>Figure 3: Tel Aviv/ Jaffa Seashore Development Program: Plan 1</vt:lpstr>
      <vt:lpstr>Figure 4: Tel Aviv/Jaffa Seashore Development Program: Plan 2</vt:lpstr>
      <vt:lpstr> Figure 5: Tel Aviv/Jaffa Seashore Development Program: Plan 3</vt:lpstr>
      <vt:lpstr> Figure 6: Tel Aviv/Jaffa Seashore Development Program: Plan 4</vt:lpstr>
      <vt:lpstr>Figure 7: Tel Aviv/Jaffa Seashore Development Program: Plan 5</vt:lpstr>
      <vt:lpstr>Table 1: Cost-Revenue Analysis</vt:lpstr>
      <vt:lpstr>幻灯片 53</vt:lpstr>
      <vt:lpstr>Table 3: Final Score of Qualitative Analysis</vt:lpstr>
      <vt:lpstr>Table 4: Comparison of Qualitative and Quantitative Analysis</vt:lpstr>
      <vt:lpstr>Figure 9: Final Ratings of Alternative Plans</vt:lpstr>
      <vt:lpstr>The Analysis</vt:lpstr>
      <vt:lpstr>Findings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dc:creator>
  <cp:lastModifiedBy>liu</cp:lastModifiedBy>
  <cp:revision>212</cp:revision>
  <dcterms:created xsi:type="dcterms:W3CDTF">2012-04-08T01:52:18Z</dcterms:created>
  <dcterms:modified xsi:type="dcterms:W3CDTF">2012-05-13T03:51:58Z</dcterms:modified>
</cp:coreProperties>
</file>